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94" r:id="rId2"/>
    <p:sldId id="378" r:id="rId3"/>
    <p:sldId id="298" r:id="rId4"/>
    <p:sldId id="256" r:id="rId5"/>
    <p:sldId id="299" r:id="rId6"/>
    <p:sldId id="329" r:id="rId7"/>
    <p:sldId id="363" r:id="rId8"/>
    <p:sldId id="364" r:id="rId9"/>
    <p:sldId id="365" r:id="rId10"/>
    <p:sldId id="380" r:id="rId11"/>
    <p:sldId id="381" r:id="rId12"/>
    <p:sldId id="382" r:id="rId13"/>
    <p:sldId id="383" r:id="rId14"/>
    <p:sldId id="418" r:id="rId15"/>
    <p:sldId id="384" r:id="rId16"/>
    <p:sldId id="385" r:id="rId17"/>
    <p:sldId id="386" r:id="rId18"/>
    <p:sldId id="373" r:id="rId19"/>
    <p:sldId id="371" r:id="rId20"/>
    <p:sldId id="375" r:id="rId21"/>
    <p:sldId id="347" r:id="rId22"/>
    <p:sldId id="348" r:id="rId23"/>
    <p:sldId id="346" r:id="rId24"/>
    <p:sldId id="349" r:id="rId25"/>
    <p:sldId id="350" r:id="rId26"/>
    <p:sldId id="355" r:id="rId27"/>
    <p:sldId id="357" r:id="rId28"/>
    <p:sldId id="351" r:id="rId29"/>
    <p:sldId id="356" r:id="rId30"/>
    <p:sldId id="352" r:id="rId31"/>
    <p:sldId id="353" r:id="rId32"/>
    <p:sldId id="354" r:id="rId33"/>
    <p:sldId id="374" r:id="rId34"/>
    <p:sldId id="324" r:id="rId35"/>
    <p:sldId id="366" r:id="rId36"/>
    <p:sldId id="367" r:id="rId37"/>
    <p:sldId id="368" r:id="rId38"/>
    <p:sldId id="369" r:id="rId39"/>
    <p:sldId id="370" r:id="rId40"/>
    <p:sldId id="286" r:id="rId41"/>
    <p:sldId id="379" r:id="rId42"/>
    <p:sldId id="330"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A4651"/>
    <a:srgbClr val="3E80A6"/>
    <a:srgbClr val="3F7F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77" autoAdjust="0"/>
    <p:restoredTop sz="94660"/>
  </p:normalViewPr>
  <p:slideViewPr>
    <p:cSldViewPr snapToGrid="0" showGuides="1">
      <p:cViewPr varScale="1">
        <p:scale>
          <a:sx n="100" d="100"/>
          <a:sy n="100" d="100"/>
        </p:scale>
        <p:origin x="45" y="42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8A436598-C1DD-4EB9-9464-789E04512DA8}" type="datetimeFigureOut">
              <a:rPr lang="zh-CN" altLang="en-US" smtClean="0"/>
              <a:t>2023/12/1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D01F5913-DDE4-4FA1-9171-1BD4DB3DD45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1F5913-DDE4-4FA1-9171-1BD4DB3DD45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10</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11</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12</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13</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15</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16</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ea typeface="思源黑体 CN Medium" panose="020B0600000000000000" pitchFamily="34" charset="-122"/>
                <a:cs typeface="+mn-cs"/>
              </a:rPr>
              <a:t>17</a:t>
            </a:fld>
            <a:endParaRPr kumimoji="0" lang="zh-CN" altLang="en-US" sz="1200" b="0" i="0" u="none" strike="noStrike" kern="1200" cap="none" spc="0" normalizeH="0" baseline="0" noProof="0" dirty="0">
              <a:ln>
                <a:noFill/>
              </a:ln>
              <a:solidFill>
                <a:prstClr val="black"/>
              </a:solidFill>
              <a:effectLst/>
              <a:uLnTx/>
              <a:uFillTx/>
              <a:ea typeface="思源黑体 CN Medium" panose="020B0600000000000000" pitchFamily="34"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18</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33</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38</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39</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91B40ED-FE7D-4688-B9F7-799DE0191DE1}" type="slidenum">
              <a:rPr kumimoji="0" lang="zh-CN" altLang="en-US" sz="1200" b="0" i="0" u="none" strike="noStrike" kern="1200" cap="none" spc="0" normalizeH="0" baseline="0" noProof="0" smtClean="0">
                <a:ln>
                  <a:noFill/>
                </a:ln>
                <a:solidFill>
                  <a:prstClr val="black"/>
                </a:solidFill>
                <a:effectLst/>
                <a:uLnTx/>
                <a:uFillTx/>
                <a:cs typeface="+mn-cs"/>
              </a:rPr>
              <a:t>40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42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01F5913-DDE4-4FA1-9171-1BD4DB3DD451}"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E987C-52F7-48AB-8E88-348D20C0D44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288757" y="262021"/>
            <a:ext cx="11673305" cy="6333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562D12-AEF8-463A-8B98-EC90D426CBD6}" type="datetimeFigureOut">
              <a:rPr lang="zh-CN" altLang="en-US" smtClean="0"/>
              <a:t>2023/12/1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ECAE58-EB65-4A9A-8661-ABCF52A41A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E562D12-AEF8-463A-8B98-EC90D426CBD6}" type="datetimeFigureOut">
              <a:rPr lang="zh-CN" altLang="en-US" smtClean="0"/>
              <a:t>2023/12/1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5BECAE58-EB65-4A9A-8661-ABCF52A41A9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Medium" panose="020B0600000000000000" pitchFamily="34" charset="-122"/>
          <a:ea typeface="思源黑体 CN Medium" panose="020B06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Medium" panose="020B0600000000000000" pitchFamily="34" charset="-122"/>
          <a:ea typeface="思源黑体 CN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Medium" panose="020B0600000000000000" pitchFamily="34" charset="-122"/>
          <a:ea typeface="思源黑体 CN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Medium" panose="020B0600000000000000" pitchFamily="34" charset="-122"/>
          <a:ea typeface="思源黑体 CN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29/2021JB022904" TargetMode="External"/><Relationship Id="rId2" Type="http://schemas.openxmlformats.org/officeDocument/2006/relationships/hyperlink" Target="https://doi.org/10.1029/2020JB020130" TargetMode="External"/><Relationship Id="rId1" Type="http://schemas.openxmlformats.org/officeDocument/2006/relationships/slideLayout" Target="../slideLayouts/slideLayout2.xml"/><Relationship Id="rId4" Type="http://schemas.openxmlformats.org/officeDocument/2006/relationships/hyperlink" Target="https://doi.org/10.1007/s00410-021-01874-6"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xml"/><Relationship Id="rId7" Type="http://schemas.openxmlformats.org/officeDocument/2006/relationships/image" Target="../media/image5.w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f4bb5be3e2152d0be5f1635aa3ee5a33E6DD9EB6C71F4F179BAB7AE0B57C3F8359103873511F92A5B708547D4B17A08C0273121C22B542FF37C108EC636541EC6D8B0743D4BC2EF7A0B42B998AA7195F70CBE294C597E9660A8028B3FF2D7D44A135630CC32BD3F37BB5FFE2050F7E712597E602A45BDCBD1078F78F607B886CDD2042C699DE6DA3"/>
          <p:cNvPicPr>
            <a:picLocks noChangeAspect="1"/>
          </p:cNvPicPr>
          <p:nvPr/>
        </p:nvPicPr>
        <p:blipFill>
          <a:blip r:embed="rId3" cstate="print">
            <a:duotone>
              <a:prstClr val="black"/>
              <a:srgbClr val="BA4651">
                <a:tint val="45000"/>
                <a:satMod val="400000"/>
              </a:srgbClr>
            </a:duotone>
            <a:extLst>
              <a:ext uri="{28A0092B-C50C-407E-A947-70E740481C1C}">
                <a14:useLocalDpi xmlns:a14="http://schemas.microsoft.com/office/drawing/2010/main" val="0"/>
              </a:ext>
            </a:extLst>
          </a:blip>
          <a:stretch>
            <a:fillRect/>
          </a:stretch>
        </p:blipFill>
        <p:spPr>
          <a:xfrm>
            <a:off x="4156099" y="1007118"/>
            <a:ext cx="3904658" cy="1212136"/>
          </a:xfrm>
          <a:prstGeom prst="rect">
            <a:avLst/>
          </a:prstGeom>
        </p:spPr>
      </p:pic>
      <p:sp>
        <p:nvSpPr>
          <p:cNvPr id="6" name="文本框 5"/>
          <p:cNvSpPr txBox="1"/>
          <p:nvPr/>
        </p:nvSpPr>
        <p:spPr>
          <a:xfrm>
            <a:off x="849712" y="2738692"/>
            <a:ext cx="10492575" cy="1200329"/>
          </a:xfrm>
          <a:prstGeom prst="rect">
            <a:avLst/>
          </a:prstGeom>
          <a:noFill/>
        </p:spPr>
        <p:txBody>
          <a:bodyPr wrap="square" rtlCol="0">
            <a:spAutoFit/>
            <a:scene3d>
              <a:camera prst="orthographicFront"/>
              <a:lightRig rig="threePt" dir="t"/>
            </a:scene3d>
            <a:sp3d contourW="12700"/>
          </a:bodyPr>
          <a:lstStyle/>
          <a:p>
            <a:pPr algn="ctr"/>
            <a:r>
              <a:rPr lang="zh-CN" altLang="en-US" sz="7200" b="1" dirty="0">
                <a:solidFill>
                  <a:srgbClr val="BA4651"/>
                </a:solidFill>
                <a:latin typeface="思源黑体 CN Regular" panose="020B0500000000000000" pitchFamily="34" charset="-122"/>
                <a:ea typeface="思源黑体 CN Heavy" panose="020B0A00000000000000" pitchFamily="34" charset="-122"/>
                <a:cs typeface="+mn-ea"/>
                <a:sym typeface="+mn-lt"/>
              </a:rPr>
              <a:t>单斜辉石</a:t>
            </a:r>
            <a:endParaRPr lang="en-US" altLang="zh-CN" sz="7200" dirty="0">
              <a:solidFill>
                <a:srgbClr val="BA4651"/>
              </a:solidFill>
              <a:latin typeface="思源黑体 CN Regular" panose="020B0500000000000000" pitchFamily="34" charset="-122"/>
              <a:ea typeface="思源黑体 CN Regular" panose="020B0500000000000000" pitchFamily="34" charset="-122"/>
              <a:cs typeface="+mn-ea"/>
              <a:sym typeface="+mn-lt"/>
            </a:endParaRPr>
          </a:p>
        </p:txBody>
      </p:sp>
      <p:sp>
        <p:nvSpPr>
          <p:cNvPr id="7" name="矩形 6"/>
          <p:cNvSpPr/>
          <p:nvPr/>
        </p:nvSpPr>
        <p:spPr bwMode="auto">
          <a:xfrm>
            <a:off x="1197720" y="4282642"/>
            <a:ext cx="9821415" cy="738664"/>
          </a:xfrm>
          <a:prstGeom prst="rect">
            <a:avLst/>
          </a:prstGeom>
        </p:spPr>
        <p:txBody>
          <a:bodyPr wrap="square">
            <a:spAutoFit/>
            <a:scene3d>
              <a:camera prst="orthographicFront"/>
              <a:lightRig rig="threePt" dir="t"/>
            </a:scene3d>
            <a:sp3d contourW="12700"/>
          </a:bodyPr>
          <a:lstStyle/>
          <a:p>
            <a:pPr algn="ctr">
              <a:defRPr/>
            </a:pPr>
            <a:r>
              <a:rPr lang="zh-CN" altLang="en-US" sz="1400" dirty="0">
                <a:latin typeface="思源黑体 CN Regular" panose="020B0500000000000000" pitchFamily="34" charset="-122"/>
                <a:ea typeface="思源黑体 CN Regular" panose="020B0500000000000000" pitchFamily="34" charset="-122"/>
                <a:cs typeface="+mn-ea"/>
                <a:sym typeface="+mn-lt"/>
              </a:rPr>
              <a:t>黄一召 郑旭阳 刘永越 何可人 李柯毅</a:t>
            </a:r>
            <a:endParaRPr lang="en-US" altLang="zh-CN" sz="1400" dirty="0">
              <a:latin typeface="思源黑体 CN Regular" panose="020B0500000000000000" pitchFamily="34" charset="-122"/>
              <a:ea typeface="思源黑体 CN Regular" panose="020B0500000000000000" pitchFamily="34" charset="-122"/>
              <a:cs typeface="+mn-ea"/>
              <a:sym typeface="+mn-lt"/>
            </a:endParaRPr>
          </a:p>
          <a:p>
            <a:pPr algn="ctr">
              <a:defRPr/>
            </a:pPr>
            <a:endParaRPr lang="en-US" altLang="zh-CN" sz="1400" dirty="0">
              <a:latin typeface="思源黑体 CN Regular" panose="020B0500000000000000" pitchFamily="34" charset="-122"/>
              <a:ea typeface="思源黑体 CN Regular" panose="020B0500000000000000" pitchFamily="34" charset="-122"/>
              <a:cs typeface="+mn-ea"/>
              <a:sym typeface="+mn-lt"/>
            </a:endParaRPr>
          </a:p>
          <a:p>
            <a:pPr algn="ctr">
              <a:defRPr/>
            </a:pPr>
            <a:r>
              <a:rPr lang="en-US" altLang="zh-CN" sz="1400" dirty="0">
                <a:latin typeface="思源黑体 CN Regular" panose="020B0500000000000000" pitchFamily="34" charset="-122"/>
                <a:ea typeface="思源黑体 CN Regular" panose="020B0500000000000000" pitchFamily="34" charset="-122"/>
                <a:cs typeface="+mn-ea"/>
                <a:sym typeface="+mn-lt"/>
              </a:rPr>
              <a:t>2023/12/1</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07819" y="853440"/>
            <a:ext cx="8976360" cy="5151120"/>
          </a:xfrm>
          <a:prstGeom prst="rect">
            <a:avLst/>
          </a:prstGeom>
          <a:solidFill>
            <a:srgbClr val="3F7F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宋体" panose="02010600030101010101" pitchFamily="2" charset="-122"/>
              <a:cs typeface="+mn-cs"/>
            </a:endParaRPr>
          </a:p>
        </p:txBody>
      </p:sp>
      <p:sp>
        <p:nvSpPr>
          <p:cNvPr id="15" name="文本框 14"/>
          <p:cNvSpPr txBox="1"/>
          <p:nvPr/>
        </p:nvSpPr>
        <p:spPr>
          <a:xfrm>
            <a:off x="3563290" y="4043598"/>
            <a:ext cx="5065637"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600" normalizeH="0" baseline="0" noProof="0" dirty="0">
                <a:ln>
                  <a:noFill/>
                </a:ln>
                <a:solidFill>
                  <a:srgbClr val="F7F1ED"/>
                </a:solidFill>
                <a:effectLst/>
                <a:uLnTx/>
                <a:uFillTx/>
                <a:latin typeface="思源黑体 CN Medium" panose="020B0600000000000000" pitchFamily="34" charset="-122"/>
                <a:ea typeface="思源黑体 CN Medium" panose="020B0600000000000000" pitchFamily="34" charset="-122"/>
                <a:cs typeface="+mn-cs"/>
              </a:rPr>
              <a:t>一种单斜辉石压力计</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600" normalizeH="0" baseline="0" noProof="0" dirty="0">
              <a:ln>
                <a:noFill/>
              </a:ln>
              <a:solidFill>
                <a:srgbClr val="F7F1ED"/>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600" normalizeH="0" baseline="0" noProof="0" dirty="0">
                <a:ln>
                  <a:noFill/>
                </a:ln>
                <a:solidFill>
                  <a:srgbClr val="F7F1ED"/>
                </a:solidFill>
                <a:effectLst/>
                <a:uLnTx/>
                <a:uFillTx/>
                <a:latin typeface="思源黑体 CN Medium" panose="020B0600000000000000" pitchFamily="34" charset="-122"/>
                <a:ea typeface="思源黑体 CN Medium" panose="020B0600000000000000" pitchFamily="34" charset="-122"/>
                <a:cs typeface="+mn-cs"/>
              </a:rPr>
              <a:t>(</a:t>
            </a:r>
            <a:r>
              <a:rPr kumimoji="0" lang="zh-CN" altLang="en-US" sz="1600" b="0" i="0" u="none" strike="noStrike" kern="1200" cap="none" spc="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Arial" panose="020B0604020202020204" pitchFamily="34" charset="0"/>
              </a:rPr>
              <a:t>适用于基性至中性岩浆体系</a:t>
            </a:r>
            <a:r>
              <a:rPr kumimoji="0" lang="en-US" altLang="zh-CN" sz="1600" b="0" i="0" u="none" strike="noStrike" kern="1200" cap="none" spc="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Arial" panose="020B0604020202020204" pitchFamily="34" charset="0"/>
              </a:rPr>
              <a:t>)</a:t>
            </a:r>
            <a:endParaRPr kumimoji="0" lang="en-US" altLang="zh-CN" sz="1600" b="0" i="0" u="none" strike="noStrike" kern="1200" cap="none" spc="60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Arial" panose="020B0604020202020204" pitchFamily="34" charset="0"/>
            </a:endParaRPr>
          </a:p>
        </p:txBody>
      </p:sp>
      <p:sp>
        <p:nvSpPr>
          <p:cNvPr id="17" name="文本框 16"/>
          <p:cNvSpPr txBox="1"/>
          <p:nvPr/>
        </p:nvSpPr>
        <p:spPr>
          <a:xfrm>
            <a:off x="4359133" y="1961497"/>
            <a:ext cx="3473731"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rPr>
              <a:t>02</a:t>
            </a:r>
            <a:endParaRPr kumimoji="0" lang="zh-CN" altLang="en-US" sz="13800" b="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8" name="图文框 17"/>
          <p:cNvSpPr/>
          <p:nvPr/>
        </p:nvSpPr>
        <p:spPr>
          <a:xfrm>
            <a:off x="2149033" y="1243950"/>
            <a:ext cx="7893934" cy="4370100"/>
          </a:xfrm>
          <a:prstGeom prst="frame">
            <a:avLst>
              <a:gd name="adj1" fmla="val 6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64815" y="1545590"/>
            <a:ext cx="5889625" cy="64516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单斜辉石温压计是重建结晶压力和温度的最实用工具</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之一、广泛用于阐明结晶岩浆的物理化学条件（</a:t>
            </a:r>
            <a:r>
              <a:rPr kumimoji="0" lang="en-US" altLang="zh-CN" sz="1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why</a:t>
            </a:r>
            <a:r>
              <a:rPr kumimoji="0" lang="zh-CN" altLang="en-US" sz="1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t>
            </a:r>
          </a:p>
        </p:txBody>
      </p:sp>
      <p:sp>
        <p:nvSpPr>
          <p:cNvPr id="3" name="文本框 2"/>
          <p:cNvSpPr txBox="1"/>
          <p:nvPr/>
        </p:nvSpPr>
        <p:spPr>
          <a:xfrm>
            <a:off x="983615" y="748030"/>
            <a:ext cx="4340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Abstract&amp;Background</a:t>
            </a:r>
          </a:p>
        </p:txBody>
      </p:sp>
      <p:sp>
        <p:nvSpPr>
          <p:cNvPr id="4" name="文本框 3"/>
          <p:cNvSpPr txBox="1"/>
          <p:nvPr/>
        </p:nvSpPr>
        <p:spPr>
          <a:xfrm>
            <a:off x="2499995" y="2506980"/>
            <a:ext cx="6849745" cy="9220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Particularly, a total of 559 experimental runs conducted in the pressure</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range of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微软雅黑" panose="020B0503020204020204" charset="-122"/>
                <a:cs typeface="Times New Roman" panose="02020603050405020304" pitchFamily="18" charset="0"/>
              </a:rPr>
              <a:t>1 bar to 12 kbar</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have been used for calibration and validation of the new barometric and thermometric formulation</a:t>
            </a:r>
          </a:p>
        </p:txBody>
      </p:sp>
      <p:sp>
        <p:nvSpPr>
          <p:cNvPr id="5" name="文本框 4"/>
          <p:cNvSpPr txBox="1"/>
          <p:nvPr/>
        </p:nvSpPr>
        <p:spPr>
          <a:xfrm>
            <a:off x="3048000" y="4665980"/>
            <a:ext cx="6096000" cy="64516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applicability should be limited to basaltic, basalt</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andesitic and dacitic magma systems.</a:t>
            </a:r>
            <a:r>
              <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Times New Roman" panose="02020603050405020304" pitchFamily="18" charset="0"/>
              </a:rPr>
              <a:t>（应用范围）</a:t>
            </a:r>
          </a:p>
        </p:txBody>
      </p:sp>
      <p:sp>
        <p:nvSpPr>
          <p:cNvPr id="6" name="文本框 5"/>
          <p:cNvSpPr txBox="1"/>
          <p:nvPr/>
        </p:nvSpPr>
        <p:spPr>
          <a:xfrm>
            <a:off x="2436495" y="3514090"/>
            <a:ext cx="7237730" cy="9220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In a last step, we applied our new thermobarometer to several tholeiitic</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Icelandic eruptions and established magma storage conditions exhibiting a general consistency with phase equilibria experiments.</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9680" y="1291590"/>
            <a:ext cx="7780655" cy="119888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Clinopyroxene (Cpx) is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commonly present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in igneous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rocks and exhibits large compositional variations, especially in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intermediate to basic and ultrabasic</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systems. Various clinopyroxene-based thermobarometers have been established due to its compositional sensitivity to changes in</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magmatic temperature and pressure</a:t>
            </a:r>
          </a:p>
        </p:txBody>
      </p:sp>
      <p:sp>
        <p:nvSpPr>
          <p:cNvPr id="3" name="文本框 2"/>
          <p:cNvSpPr txBox="1"/>
          <p:nvPr/>
        </p:nvSpPr>
        <p:spPr>
          <a:xfrm>
            <a:off x="2171700" y="2901315"/>
            <a:ext cx="8708390" cy="258445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Among them, the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two-pyroxene</a:t>
            </a:r>
            <a:r>
              <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Times New Roman" panose="02020603050405020304" pitchFamily="18" charset="0"/>
              </a:rPr>
              <a:t>（一种温压计）</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i.e., clinopyroxene and orthopyroxene (Opx</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斜方), and the clinopyroxene-liquid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thermobarometers are the most frequently used ones, and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many</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recalibrations have been conducted to improve their</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precisions.</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However, due to additional magmatic processes such as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magma mixing or mingling, the coexistence of two pyroxenes in natural rocks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does not necessarily imply that they cocrystallized from the same magma</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even if Fe–Mg distribution indicates chemical equilibrium, limiting the applicabilityof the two-pyroxene </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geothermobarometer to natural rocks.</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83615" y="748030"/>
            <a:ext cx="4340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Method&amp;Model</a:t>
            </a:r>
          </a:p>
        </p:txBody>
      </p:sp>
      <p:pic>
        <p:nvPicPr>
          <p:cNvPr id="2" name="图片 1"/>
          <p:cNvPicPr>
            <a:picLocks noChangeAspect="1"/>
          </p:cNvPicPr>
          <p:nvPr>
            <p:custDataLst>
              <p:tags r:id="rId2"/>
            </p:custDataLst>
          </p:nvPr>
        </p:nvPicPr>
        <p:blipFill>
          <a:blip r:embed="rId7"/>
          <a:stretch>
            <a:fillRect/>
          </a:stretch>
        </p:blipFill>
        <p:spPr>
          <a:xfrm>
            <a:off x="983615" y="1574165"/>
            <a:ext cx="5575300" cy="1974850"/>
          </a:xfrm>
          <a:prstGeom prst="rect">
            <a:avLst/>
          </a:prstGeom>
        </p:spPr>
      </p:pic>
      <p:pic>
        <p:nvPicPr>
          <p:cNvPr id="4" name="图片 3"/>
          <p:cNvPicPr>
            <a:picLocks noChangeAspect="1"/>
          </p:cNvPicPr>
          <p:nvPr>
            <p:custDataLst>
              <p:tags r:id="rId3"/>
            </p:custDataLst>
          </p:nvPr>
        </p:nvPicPr>
        <p:blipFill>
          <a:blip r:embed="rId8"/>
          <a:stretch>
            <a:fillRect/>
          </a:stretch>
        </p:blipFill>
        <p:spPr>
          <a:xfrm>
            <a:off x="798830" y="3549015"/>
            <a:ext cx="6880860" cy="1047115"/>
          </a:xfrm>
          <a:prstGeom prst="rect">
            <a:avLst/>
          </a:prstGeom>
        </p:spPr>
      </p:pic>
      <p:sp>
        <p:nvSpPr>
          <p:cNvPr id="5" name="文本框 4"/>
          <p:cNvSpPr txBox="1"/>
          <p:nvPr/>
        </p:nvSpPr>
        <p:spPr>
          <a:xfrm>
            <a:off x="983615" y="4596130"/>
            <a:ext cx="6096000" cy="9220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NLT, which is closely correlated with octahedral</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alumina contents (AlVI), could also be pressure-dependent.</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即</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NLT=NLT(p)</a:t>
            </a:r>
          </a:p>
        </p:txBody>
      </p:sp>
      <p:pic>
        <p:nvPicPr>
          <p:cNvPr id="6" name="图片 5"/>
          <p:cNvPicPr>
            <a:picLocks noChangeAspect="1"/>
          </p:cNvPicPr>
          <p:nvPr>
            <p:custDataLst>
              <p:tags r:id="rId4"/>
            </p:custDataLst>
          </p:nvPr>
        </p:nvPicPr>
        <p:blipFill>
          <a:blip r:embed="rId9"/>
          <a:stretch>
            <a:fillRect/>
          </a:stretch>
        </p:blipFill>
        <p:spPr>
          <a:xfrm>
            <a:off x="6906260" y="2118995"/>
            <a:ext cx="4754880" cy="1430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3187700" y="699135"/>
            <a:ext cx="5816600" cy="5632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10590" y="748030"/>
            <a:ext cx="4340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Results</a:t>
            </a:r>
          </a:p>
        </p:txBody>
      </p:sp>
      <p:pic>
        <p:nvPicPr>
          <p:cNvPr id="2" name="图片 1"/>
          <p:cNvPicPr>
            <a:picLocks noChangeAspect="1"/>
          </p:cNvPicPr>
          <p:nvPr>
            <p:custDataLst>
              <p:tags r:id="rId2"/>
            </p:custDataLst>
          </p:nvPr>
        </p:nvPicPr>
        <p:blipFill>
          <a:blip r:embed="rId6"/>
          <a:stretch>
            <a:fillRect/>
          </a:stretch>
        </p:blipFill>
        <p:spPr>
          <a:xfrm>
            <a:off x="740410" y="1689735"/>
            <a:ext cx="5614670" cy="3479165"/>
          </a:xfrm>
          <a:prstGeom prst="rect">
            <a:avLst/>
          </a:prstGeom>
        </p:spPr>
      </p:pic>
      <p:sp>
        <p:nvSpPr>
          <p:cNvPr id="4" name="文本框 3"/>
          <p:cNvSpPr txBox="1"/>
          <p:nvPr/>
        </p:nvSpPr>
        <p:spPr>
          <a:xfrm>
            <a:off x="7119620" y="1272540"/>
            <a:ext cx="3860800" cy="4171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P32b exhibits the best performance</a:t>
            </a:r>
          </a:p>
        </p:txBody>
      </p:sp>
      <p:sp>
        <p:nvSpPr>
          <p:cNvPr id="5" name="文本框 4"/>
          <p:cNvSpPr txBox="1"/>
          <p:nvPr/>
        </p:nvSpPr>
        <p:spPr>
          <a:xfrm>
            <a:off x="6427470" y="1920875"/>
            <a:ext cx="5245100" cy="230695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As a consequence, P32b is the best-performing barometric model investigated herein. </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However, the P32b and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P32a models are T -dependent, and, in practice, it is almost</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impossible to obtain accurate temperature information from</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natural clinopyroxenes. Therefore, in most cases, </a:t>
            </a:r>
            <a:r>
              <a:rPr kumimoji="0" lang="zh-CN" altLang="en-US" sz="1800" b="0" i="0" u="none" strike="noStrike" kern="1200" cap="none" spc="0" normalizeH="0" baseline="0" noProof="0">
                <a:ln>
                  <a:noFill/>
                </a:ln>
                <a:solidFill>
                  <a:prstClr val="black"/>
                </a:solidFill>
                <a:effectLst/>
                <a:highlight>
                  <a:srgbClr val="FFFF00"/>
                </a:highlight>
                <a:uLnTx/>
                <a:uFillTx/>
                <a:latin typeface="Times New Roman" panose="02020603050405020304" pitchFamily="18" charset="0"/>
                <a:ea typeface="等线" panose="02010600030101010101" pitchFamily="2" charset="-122"/>
                <a:cs typeface="Times New Roman" panose="02020603050405020304" pitchFamily="18" charset="0"/>
              </a:rPr>
              <a:t>calculations with both barometers should be performed iteratively</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pic>
        <p:nvPicPr>
          <p:cNvPr id="6" name="图片 5"/>
          <p:cNvPicPr>
            <a:picLocks noChangeAspect="1"/>
          </p:cNvPicPr>
          <p:nvPr>
            <p:custDataLst>
              <p:tags r:id="rId3"/>
            </p:custDataLst>
          </p:nvPr>
        </p:nvPicPr>
        <p:blipFill>
          <a:blip r:embed="rId7"/>
          <a:stretch>
            <a:fillRect/>
          </a:stretch>
        </p:blipFill>
        <p:spPr>
          <a:xfrm>
            <a:off x="6665595" y="4182110"/>
            <a:ext cx="4769485" cy="1579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18360" y="1566545"/>
            <a:ext cx="7955280" cy="28613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In detail, pressures of 15 and 20 kbar experiments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are systematically</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underestimated, while pressures for the</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atm data are systematically overestimated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failure of our new barometer to satisfactorily reproduce high pressures could be due</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to </a:t>
            </a:r>
            <a:r>
              <a:rPr kumimoji="0" lang="zh-CN" altLang="en-US" sz="1800" b="0" i="0" u="none" strike="noStrike" kern="1200" cap="none" spc="0" normalizeH="0" baseline="0" noProof="0">
                <a:ln>
                  <a:noFill/>
                </a:ln>
                <a:solidFill>
                  <a:prstClr val="black"/>
                </a:solidFill>
                <a:effectLst/>
                <a:highlight>
                  <a:srgbClr val="00FFFF"/>
                </a:highlight>
                <a:uLnTx/>
                <a:uFillTx/>
                <a:latin typeface="Times New Roman" panose="02020603050405020304" pitchFamily="18" charset="0"/>
                <a:ea typeface="等线" panose="02010600030101010101" pitchFamily="2" charset="-122"/>
                <a:cs typeface="Times New Roman" panose="02020603050405020304" pitchFamily="18" charset="0"/>
              </a:rPr>
              <a:t>the lack of high-pressure experiments in the calibration</a:t>
            </a:r>
            <a:r>
              <a:rPr kumimoji="0" lang="en-US" altLang="zh-CN" sz="1800" b="0" i="0" u="none" strike="noStrike" kern="1200" cap="none" spc="0" normalizeH="0" baseline="0" noProof="0">
                <a:ln>
                  <a:noFill/>
                </a:ln>
                <a:solidFill>
                  <a:prstClr val="black"/>
                </a:solidFill>
                <a:effectLst/>
                <a:highlight>
                  <a:srgbClr val="00FFFF"/>
                </a:highligh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highlight>
                  <a:srgbClr val="00FFFF"/>
                </a:highlight>
                <a:uLnTx/>
                <a:uFillTx/>
                <a:latin typeface="Times New Roman" panose="02020603050405020304" pitchFamily="18" charset="0"/>
                <a:ea typeface="等线" panose="02010600030101010101" pitchFamily="2" charset="-122"/>
                <a:cs typeface="Times New Roman" panose="02020603050405020304" pitchFamily="18" charset="0"/>
              </a:rPr>
              <a:t>dataset.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overestimation of pressure for the 1 atm data,</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however, is probably due to some </a:t>
            </a:r>
            <a:r>
              <a:rPr kumimoji="0" lang="zh-CN" altLang="en-US" sz="1800" b="0" i="0" u="none" strike="noStrike" kern="1200" cap="none" spc="0" normalizeH="0" baseline="0" noProof="0">
                <a:ln>
                  <a:noFill/>
                </a:ln>
                <a:solidFill>
                  <a:prstClr val="black"/>
                </a:solidFill>
                <a:effectLst/>
                <a:highlight>
                  <a:srgbClr val="00FFFF"/>
                </a:highlight>
                <a:uLnTx/>
                <a:uFillTx/>
                <a:latin typeface="Times New Roman" panose="02020603050405020304" pitchFamily="18" charset="0"/>
                <a:ea typeface="等线" panose="02010600030101010101" pitchFamily="2" charset="-122"/>
                <a:cs typeface="Times New Roman" panose="02020603050405020304" pitchFamily="18" charset="0"/>
              </a:rPr>
              <a:t>Na loss</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experienced by</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these experiments (Neave and Putirka, 2017). </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Additionally,pressures of experiments that were performed on basaltic</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玄武岩</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basaltic andesitic</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安山岩</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and dacitic</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(英安岩)</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magma systems</a:t>
            </a:r>
          </a:p>
        </p:txBody>
      </p:sp>
      <p:sp>
        <p:nvSpPr>
          <p:cNvPr id="5" name="文本框 4"/>
          <p:cNvSpPr txBox="1"/>
          <p:nvPr>
            <p:custDataLst>
              <p:tags r:id="rId1"/>
            </p:custDataLst>
          </p:nvPr>
        </p:nvSpPr>
        <p:spPr>
          <a:xfrm>
            <a:off x="910590" y="748030"/>
            <a:ext cx="43402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Discussion</a:t>
            </a:r>
          </a:p>
        </p:txBody>
      </p:sp>
      <p:sp>
        <p:nvSpPr>
          <p:cNvPr id="6" name="文本框 5"/>
          <p:cNvSpPr txBox="1"/>
          <p:nvPr/>
        </p:nvSpPr>
        <p:spPr>
          <a:xfrm>
            <a:off x="2908300" y="4753610"/>
            <a:ext cx="6844030" cy="9220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To test the applicability of our new thermobarometric models to natural clinopyroxenes, we applied our new</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barometer and thermometer to the same natural samples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used by Neave and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Putirka (2017)</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859280" y="536575"/>
            <a:ext cx="5215255" cy="5784850"/>
          </a:xfrm>
          <a:prstGeom prst="rect">
            <a:avLst/>
          </a:prstGeom>
        </p:spPr>
      </p:pic>
      <p:sp>
        <p:nvSpPr>
          <p:cNvPr id="3" name="文本框 2"/>
          <p:cNvSpPr txBox="1"/>
          <p:nvPr/>
        </p:nvSpPr>
        <p:spPr>
          <a:xfrm>
            <a:off x="7074535" y="2267585"/>
            <a:ext cx="4064000" cy="20300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Box plots of crystallization pressures and</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temperatures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calculated for the clinopyroxenes from Icelandic basalts. Blue boxes</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refer to results calculated with our new models, while unfilled ones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were established with Neave and Putirka (2017)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文本框 3"/>
          <p:cNvSpPr txBox="1"/>
          <p:nvPr/>
        </p:nvSpPr>
        <p:spPr>
          <a:xfrm>
            <a:off x="8270875" y="4431665"/>
            <a:ext cx="6096000" cy="36830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00FFFF"/>
                </a:highlight>
                <a:uLnTx/>
                <a:uFillTx/>
                <a:latin typeface="Times New Roman" panose="02020603050405020304" pitchFamily="18" charset="0"/>
                <a:ea typeface="等线" panose="02010600030101010101" pitchFamily="2" charset="-122"/>
                <a:cs typeface="Times New Roman" panose="02020603050405020304" pitchFamily="18" charset="0"/>
              </a:rPr>
              <a:t>systematical error</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07819" y="853440"/>
            <a:ext cx="8976360" cy="5151120"/>
          </a:xfrm>
          <a:prstGeom prst="rect">
            <a:avLst/>
          </a:prstGeom>
          <a:solidFill>
            <a:srgbClr val="3F7F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宋体" panose="02010600030101010101" pitchFamily="2" charset="-122"/>
              <a:cs typeface="+mn-cs"/>
            </a:endParaRPr>
          </a:p>
        </p:txBody>
      </p:sp>
      <p:sp>
        <p:nvSpPr>
          <p:cNvPr id="15" name="文本框 14"/>
          <p:cNvSpPr txBox="1"/>
          <p:nvPr/>
        </p:nvSpPr>
        <p:spPr>
          <a:xfrm>
            <a:off x="3563290" y="4043598"/>
            <a:ext cx="5065637" cy="1200329"/>
          </a:xfrm>
          <a:prstGeom prst="rect">
            <a:avLst/>
          </a:prstGeom>
          <a:noFill/>
        </p:spPr>
        <p:txBody>
          <a:bodyPr wrap="square" rtlCol="0">
            <a:spAutoFit/>
          </a:bodyPr>
          <a:lstStyle/>
          <a:p>
            <a:pPr lvl="0" algn="ctr">
              <a:defRPr/>
            </a:pPr>
            <a:r>
              <a:rPr lang="zh-CN" altLang="en-US" sz="3600" spc="600" dirty="0">
                <a:solidFill>
                  <a:srgbClr val="F7F1ED"/>
                </a:solidFill>
                <a:latin typeface="思源黑体 CN Medium" panose="020B0600000000000000" pitchFamily="34" charset="-122"/>
                <a:ea typeface="思源黑体 CN Medium" panose="020B0600000000000000" pitchFamily="34" charset="-122"/>
              </a:rPr>
              <a:t>机器学习</a:t>
            </a:r>
            <a:r>
              <a:rPr lang="en-US" altLang="zh-CN" sz="3600" spc="600" dirty="0">
                <a:solidFill>
                  <a:srgbClr val="F7F1ED"/>
                </a:solidFill>
                <a:latin typeface="思源黑体 CN Medium" panose="020B0600000000000000" pitchFamily="34" charset="-122"/>
                <a:ea typeface="思源黑体 CN Medium" panose="020B0600000000000000" pitchFamily="34" charset="-122"/>
              </a:rPr>
              <a:t>-</a:t>
            </a:r>
            <a:r>
              <a:rPr lang="zh-CN" altLang="en-US" sz="3600" spc="600" dirty="0">
                <a:solidFill>
                  <a:srgbClr val="F7F1ED"/>
                </a:solidFill>
                <a:latin typeface="思源黑体 CN Medium" panose="020B0600000000000000" pitchFamily="34" charset="-122"/>
                <a:ea typeface="思源黑体 CN Medium" panose="020B0600000000000000" pitchFamily="34" charset="-122"/>
              </a:rPr>
              <a:t>单斜辉石温压计的建立</a:t>
            </a:r>
          </a:p>
        </p:txBody>
      </p:sp>
      <p:sp>
        <p:nvSpPr>
          <p:cNvPr id="17" name="文本框 16"/>
          <p:cNvSpPr txBox="1"/>
          <p:nvPr/>
        </p:nvSpPr>
        <p:spPr>
          <a:xfrm>
            <a:off x="4359133" y="1961497"/>
            <a:ext cx="3473731"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rPr>
              <a:t>0</a:t>
            </a:r>
            <a:r>
              <a:rPr lang="en-US" altLang="zh-CN" sz="13800" dirty="0">
                <a:solidFill>
                  <a:srgbClr val="FFFFFF"/>
                </a:solidFill>
                <a:latin typeface="思源黑体 CN Medium" panose="020B0600000000000000" pitchFamily="34" charset="-122"/>
                <a:ea typeface="思源黑体 CN Medium" panose="020B0600000000000000" pitchFamily="34" charset="-122"/>
              </a:rPr>
              <a:t>3</a:t>
            </a:r>
            <a:endParaRPr kumimoji="0" lang="zh-CN" altLang="en-US"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18" name="图文框 17"/>
          <p:cNvSpPr/>
          <p:nvPr/>
        </p:nvSpPr>
        <p:spPr>
          <a:xfrm>
            <a:off x="2149033" y="1243950"/>
            <a:ext cx="7893934" cy="4370100"/>
          </a:xfrm>
          <a:prstGeom prst="frame">
            <a:avLst>
              <a:gd name="adj1" fmla="val 6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8157" y="573986"/>
            <a:ext cx="10172831" cy="55738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0" i="0" dirty="0">
                <a:solidFill>
                  <a:srgbClr val="333333"/>
                </a:solidFill>
                <a:effectLst/>
                <a:latin typeface="Helvetica Neue"/>
              </a:rPr>
              <a:t>硅酸盐造岩矿物</a:t>
            </a:r>
            <a:endParaRPr lang="en-US" altLang="zh-CN" sz="2400" b="0" i="0" dirty="0">
              <a:solidFill>
                <a:srgbClr val="333333"/>
              </a:solidFill>
              <a:effectLst/>
              <a:latin typeface="Helvetica Neue"/>
            </a:endParaRPr>
          </a:p>
          <a:p>
            <a:pPr marL="285750" indent="-285750">
              <a:lnSpc>
                <a:spcPct val="150000"/>
              </a:lnSpc>
              <a:buFont typeface="Arial" panose="020B0604020202020204" pitchFamily="34" charset="0"/>
              <a:buChar char="•"/>
            </a:pPr>
            <a:r>
              <a:rPr lang="zh-CN" altLang="en-US" sz="2400" b="0" i="0" dirty="0">
                <a:solidFill>
                  <a:srgbClr val="333333"/>
                </a:solidFill>
                <a:effectLst/>
                <a:latin typeface="Helvetica Neue"/>
              </a:rPr>
              <a:t>主要分布在基性</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超基性岩浆岩和变质岩中</a:t>
            </a:r>
            <a:endParaRPr lang="en-US" altLang="zh-CN" sz="2400" dirty="0">
              <a:solidFill>
                <a:srgbClr val="333333"/>
              </a:solidFill>
              <a:latin typeface="Helvetica Neue"/>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指示喷发前的岩浆温度和储存深度</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当前地质温度计和气压计的建立依赖于熔体和晶体之间平衡反应中发生的熵和体积变化的建模。</a:t>
            </a:r>
            <a:r>
              <a:rPr lang="en-US" altLang="zh-CN" sz="2400" dirty="0" err="1">
                <a:latin typeface="Times New Roman" panose="02020603050405020304" pitchFamily="18" charset="0"/>
                <a:cs typeface="Times New Roman" panose="02020603050405020304" pitchFamily="18" charset="0"/>
              </a:rPr>
              <a:t>cpx</a:t>
            </a:r>
            <a:r>
              <a:rPr lang="zh-CN" altLang="en-US" sz="2400" dirty="0">
                <a:latin typeface="Times New Roman" panose="02020603050405020304" pitchFamily="18" charset="0"/>
                <a:cs typeface="Times New Roman" panose="02020603050405020304" pitchFamily="18" charset="0"/>
              </a:rPr>
              <a:t>温度计和气压计的传统模型建立方法如下：</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）确定岩浆物质的化学平衡关系</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）具有已知</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的数据集</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）通过化学分析计算</a:t>
            </a:r>
            <a:r>
              <a:rPr lang="en-US" altLang="zh-CN" sz="2400" dirty="0" err="1">
                <a:latin typeface="Times New Roman" panose="02020603050405020304" pitchFamily="18" charset="0"/>
                <a:cs typeface="Times New Roman" panose="02020603050405020304" pitchFamily="18" charset="0"/>
              </a:rPr>
              <a:t>cpx</a:t>
            </a:r>
            <a:r>
              <a:rPr lang="zh-CN" altLang="en-US" sz="2400" dirty="0">
                <a:latin typeface="Times New Roman" panose="02020603050405020304" pitchFamily="18" charset="0"/>
                <a:cs typeface="Times New Roman" panose="02020603050405020304" pitchFamily="18" charset="0"/>
              </a:rPr>
              <a:t>成分</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）回归运算</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）模型验证</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目录</a:t>
            </a:r>
          </a:p>
        </p:txBody>
      </p:sp>
      <p:sp>
        <p:nvSpPr>
          <p:cNvPr id="6" name="文本框 5"/>
          <p:cNvSpPr txBox="1"/>
          <p:nvPr/>
        </p:nvSpPr>
        <p:spPr>
          <a:xfrm>
            <a:off x="1397535" y="1682383"/>
            <a:ext cx="9810115" cy="3970318"/>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dirty="0"/>
              <a:t>前言</a:t>
            </a:r>
            <a:endParaRPr lang="en-US" altLang="zh-CN" dirty="0"/>
          </a:p>
          <a:p>
            <a:pPr marL="342900" indent="-342900">
              <a:lnSpc>
                <a:spcPct val="200000"/>
              </a:lnSpc>
              <a:buFont typeface="Wingdings" panose="05000000000000000000" pitchFamily="2" charset="2"/>
              <a:buChar char="p"/>
            </a:pPr>
            <a:r>
              <a:rPr lang="zh-CN" altLang="en-US" dirty="0"/>
              <a:t>单斜辉石温度计</a:t>
            </a:r>
            <a:endParaRPr lang="en-US" altLang="zh-CN" dirty="0"/>
          </a:p>
          <a:p>
            <a:pPr marL="342900" indent="-342900">
              <a:lnSpc>
                <a:spcPct val="200000"/>
              </a:lnSpc>
              <a:buFont typeface="Wingdings" panose="05000000000000000000" pitchFamily="2" charset="2"/>
              <a:buChar char="p"/>
            </a:pPr>
            <a:r>
              <a:rPr lang="zh-CN" altLang="en-US" dirty="0"/>
              <a:t>单斜辉石压力计</a:t>
            </a:r>
            <a:endParaRPr lang="en-US" altLang="zh-CN" dirty="0"/>
          </a:p>
          <a:p>
            <a:pPr marL="342900" indent="-342900">
              <a:lnSpc>
                <a:spcPct val="200000"/>
              </a:lnSpc>
              <a:buFont typeface="Wingdings" panose="05000000000000000000" pitchFamily="2" charset="2"/>
              <a:buChar char="p"/>
            </a:pPr>
            <a:r>
              <a:rPr lang="zh-CN" altLang="en-US" dirty="0"/>
              <a:t>机器学习</a:t>
            </a:r>
            <a:r>
              <a:rPr lang="en-US" altLang="zh-CN" dirty="0"/>
              <a:t>—</a:t>
            </a:r>
            <a:r>
              <a:rPr lang="zh-CN" altLang="en-US" dirty="0"/>
              <a:t>单斜辉石温压计</a:t>
            </a:r>
            <a:endParaRPr lang="en-US" altLang="zh-CN" dirty="0"/>
          </a:p>
          <a:p>
            <a:pPr marL="342900" indent="-342900">
              <a:lnSpc>
                <a:spcPct val="200000"/>
              </a:lnSpc>
              <a:buFont typeface="Wingdings" panose="05000000000000000000" pitchFamily="2" charset="2"/>
              <a:buChar char="p"/>
            </a:pPr>
            <a:r>
              <a:rPr lang="zh-CN" altLang="en-US" dirty="0"/>
              <a:t>单斜辉石氧逸度计</a:t>
            </a:r>
            <a:endParaRPr lang="en-US" altLang="zh-CN" dirty="0"/>
          </a:p>
          <a:p>
            <a:endParaRPr lang="zh-CN" altLang="en-US" dirty="0"/>
          </a:p>
          <a:p>
            <a:endParaRPr lang="zh-CN" altLang="en-US" dirty="0"/>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8157" y="573986"/>
            <a:ext cx="10172831" cy="3903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b="0" i="0" dirty="0">
                <a:solidFill>
                  <a:srgbClr val="333333"/>
                </a:solidFill>
                <a:effectLst/>
                <a:latin typeface="Helvetica Neue"/>
              </a:rPr>
              <a:t>传统方法实验数据的潜在过拟合会导致现实应用中的准确性较差</a:t>
            </a:r>
            <a:endParaRPr lang="en-US" altLang="zh-CN" sz="2400" b="0" i="0" dirty="0">
              <a:solidFill>
                <a:srgbClr val="333333"/>
              </a:solidFill>
              <a:effectLst/>
              <a:latin typeface="Helvetica Neue"/>
            </a:endParaRPr>
          </a:p>
          <a:p>
            <a:pPr marL="285750" indent="-285750">
              <a:lnSpc>
                <a:spcPct val="150000"/>
              </a:lnSpc>
              <a:buFont typeface="Arial" panose="020B0604020202020204" pitchFamily="34" charset="0"/>
              <a:buChar char="•"/>
            </a:pPr>
            <a:r>
              <a:rPr lang="zh-CN" altLang="en-US" sz="2400" b="0" i="0" dirty="0">
                <a:solidFill>
                  <a:srgbClr val="333333"/>
                </a:solidFill>
                <a:effectLst/>
                <a:latin typeface="Helvetica Neue"/>
              </a:rPr>
              <a:t>很多温压计只能在特定的岩浆组分范围内使用</a:t>
            </a:r>
            <a:endParaRPr lang="en-US" altLang="zh-CN" sz="2400" b="0" i="0" dirty="0">
              <a:solidFill>
                <a:srgbClr val="333333"/>
              </a:solidFill>
              <a:effectLst/>
              <a:latin typeface="Helvetica Neue"/>
            </a:endParaRPr>
          </a:p>
          <a:p>
            <a:pPr marL="285750" indent="-285750">
              <a:lnSpc>
                <a:spcPct val="150000"/>
              </a:lnSpc>
              <a:buFont typeface="Arial" panose="020B0604020202020204" pitchFamily="34" charset="0"/>
              <a:buChar char="•"/>
            </a:pPr>
            <a:r>
              <a:rPr lang="zh-CN" altLang="en-US" sz="2400" b="0" i="0" dirty="0">
                <a:solidFill>
                  <a:srgbClr val="333333"/>
                </a:solidFill>
                <a:effectLst/>
                <a:latin typeface="Helvetica Neue"/>
              </a:rPr>
              <a:t>结晶过程的复杂性使得以平衡态为假设的化学组分分析存在原理性的误差</a:t>
            </a:r>
            <a:endParaRPr lang="en-US" altLang="zh-CN" sz="2400" b="0" i="0" dirty="0">
              <a:solidFill>
                <a:srgbClr val="333333"/>
              </a:solidFill>
              <a:effectLst/>
              <a:latin typeface="Helvetica Neue"/>
            </a:endParaRPr>
          </a:p>
          <a:p>
            <a:pPr marL="285750" indent="-285750">
              <a:lnSpc>
                <a:spcPct val="150000"/>
              </a:lnSpc>
              <a:buFont typeface="Arial" panose="020B0604020202020204" pitchFamily="34" charset="0"/>
              <a:buChar char="•"/>
            </a:pPr>
            <a:endParaRPr lang="en-US" altLang="zh-CN" sz="2400" dirty="0">
              <a:solidFill>
                <a:srgbClr val="333333"/>
              </a:solidFill>
              <a:latin typeface="Helvetica Neue"/>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dirty="0">
                <a:solidFill>
                  <a:srgbClr val="333333"/>
                </a:solidFill>
                <a:latin typeface="Helvetica Neue"/>
                <a:cs typeface="Times New Roman" panose="02020603050405020304" pitchFamily="18" charset="0"/>
              </a:rPr>
              <a:t>机器学习不依赖化学热力学模型的建立等具有局限性的条件，可以有效规避上述的问题</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数据预处理与可视化</a:t>
            </a:r>
          </a:p>
        </p:txBody>
      </p:sp>
      <p:pic>
        <p:nvPicPr>
          <p:cNvPr id="13" name="图片 12"/>
          <p:cNvPicPr>
            <a:picLocks noChangeAspect="1"/>
          </p:cNvPicPr>
          <p:nvPr/>
        </p:nvPicPr>
        <p:blipFill>
          <a:blip r:embed="rId2"/>
          <a:stretch>
            <a:fillRect/>
          </a:stretch>
        </p:blipFill>
        <p:spPr>
          <a:xfrm>
            <a:off x="543429" y="2073740"/>
            <a:ext cx="11105142" cy="4081295"/>
          </a:xfrm>
          <a:prstGeom prst="rect">
            <a:avLst/>
          </a:prstGeom>
        </p:spPr>
      </p:pic>
      <p:sp>
        <p:nvSpPr>
          <p:cNvPr id="15" name="文本框 14"/>
          <p:cNvSpPr txBox="1"/>
          <p:nvPr/>
        </p:nvSpPr>
        <p:spPr>
          <a:xfrm>
            <a:off x="697228" y="917654"/>
            <a:ext cx="8067947" cy="1156086"/>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en-US" altLang="zh-CN" sz="1600" b="0" i="0" dirty="0">
                <a:solidFill>
                  <a:srgbClr val="000000"/>
                </a:solidFill>
                <a:effectLst/>
                <a:latin typeface="Times New Roman" panose="02020603050405020304" pitchFamily="18" charset="0"/>
                <a:cs typeface="Times New Roman" panose="02020603050405020304" pitchFamily="18" charset="0"/>
              </a:rPr>
              <a:t>Data Source (1403 datapoints)</a:t>
            </a:r>
          </a:p>
          <a:p>
            <a:pPr marL="742950" lvl="1" indent="-285750">
              <a:lnSpc>
                <a:spcPct val="150000"/>
              </a:lnSpc>
              <a:buFont typeface="Wingdings" panose="05000000000000000000" pitchFamily="2" charset="2"/>
              <a:buChar char="p"/>
            </a:pPr>
            <a:r>
              <a:rPr lang="en-US" altLang="zh-CN" sz="1600" b="0" i="0" dirty="0">
                <a:solidFill>
                  <a:srgbClr val="000000"/>
                </a:solidFill>
                <a:effectLst/>
                <a:latin typeface="Times New Roman" panose="02020603050405020304" pitchFamily="18" charset="0"/>
                <a:cs typeface="Times New Roman" panose="02020603050405020304" pitchFamily="18" charset="0"/>
              </a:rPr>
              <a:t>Library of Experimental Petrology Research database</a:t>
            </a:r>
          </a:p>
          <a:p>
            <a:pPr marL="742950" lvl="1" indent="-285750">
              <a:lnSpc>
                <a:spcPct val="150000"/>
              </a:lnSpc>
              <a:buFont typeface="Wingdings" panose="05000000000000000000" pitchFamily="2" charset="2"/>
              <a:buChar char="p"/>
            </a:pPr>
            <a:r>
              <a:rPr lang="en-US" altLang="zh-CN" sz="1600" b="0" i="0" dirty="0">
                <a:solidFill>
                  <a:srgbClr val="000000"/>
                </a:solidFill>
                <a:effectLst/>
                <a:latin typeface="Times New Roman" panose="02020603050405020304" pitchFamily="18" charset="0"/>
                <a:cs typeface="Times New Roman" panose="02020603050405020304" pitchFamily="18" charset="0"/>
              </a:rPr>
              <a:t>additional works not included in the LEPR database</a:t>
            </a:r>
            <a:endParaRPr lang="zh-CN" altLang="en-US" sz="1600" dirty="0">
              <a:latin typeface="Times New Roman" panose="02020603050405020304" pitchFamily="18" charset="0"/>
              <a:cs typeface="Times New Roman" panose="02020603050405020304" pitchFamily="18" charset="0"/>
            </a:endParaRPr>
          </a:p>
        </p:txBody>
      </p:sp>
      <p:sp>
        <p:nvSpPr>
          <p:cNvPr id="16" name="箭头: 下 15"/>
          <p:cNvSpPr/>
          <p:nvPr/>
        </p:nvSpPr>
        <p:spPr>
          <a:xfrm>
            <a:off x="7387046" y="1789610"/>
            <a:ext cx="163285" cy="351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p:cNvSpPr/>
          <p:nvPr/>
        </p:nvSpPr>
        <p:spPr>
          <a:xfrm rot="10800000">
            <a:off x="2124890" y="2335859"/>
            <a:ext cx="161109" cy="302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H="1" flipV="1">
            <a:off x="6668589" y="4918166"/>
            <a:ext cx="489857" cy="4441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文本框 8"/>
          <p:cNvSpPr txBox="1"/>
          <p:nvPr/>
        </p:nvSpPr>
        <p:spPr>
          <a:xfrm>
            <a:off x="6096000" y="6182069"/>
            <a:ext cx="9481457" cy="738664"/>
          </a:xfrm>
          <a:prstGeom prst="rect">
            <a:avLst/>
          </a:prstGeom>
          <a:noFill/>
        </p:spPr>
        <p:txBody>
          <a:bodyPr wrap="square">
            <a:spAutoFit/>
          </a:bodyPr>
          <a:lstStyle/>
          <a:p>
            <a:r>
              <a:rPr lang="en-US" altLang="zh-CN" sz="1200" b="1" i="0" dirty="0">
                <a:solidFill>
                  <a:srgbClr val="004174"/>
                </a:solidFill>
                <a:effectLst/>
                <a:latin typeface="STIX2Text-Bold"/>
              </a:rPr>
              <a:t>Machine Learning Thermo‐Barometry: Application to Clinopyroxene‐Bearing Magmas</a:t>
            </a:r>
            <a:r>
              <a:rPr lang="en-US" altLang="zh-CN" sz="1200" dirty="0"/>
              <a:t> </a:t>
            </a:r>
            <a:br>
              <a:rPr lang="en-US" altLang="zh-CN" dirty="0"/>
            </a:br>
            <a:r>
              <a:rPr lang="it-IT" altLang="zh-CN" sz="1100" b="1" i="0" dirty="0">
                <a:solidFill>
                  <a:srgbClr val="231F20"/>
                </a:solidFill>
                <a:effectLst/>
                <a:latin typeface="STIX2Text-Bold"/>
              </a:rPr>
              <a:t>M. Petrelli , L. Caricchi, and D. Perugini</a:t>
            </a:r>
            <a:r>
              <a:rPr lang="it-IT" altLang="zh-CN" sz="1100" dirty="0"/>
              <a:t> </a:t>
            </a:r>
            <a:br>
              <a:rPr lang="it-IT" altLang="zh-CN" dirty="0"/>
            </a:b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数据可视化与预处理</a:t>
            </a:r>
          </a:p>
        </p:txBody>
      </p:sp>
      <p:sp>
        <p:nvSpPr>
          <p:cNvPr id="3" name="文本框 2"/>
          <p:cNvSpPr txBox="1"/>
          <p:nvPr/>
        </p:nvSpPr>
        <p:spPr>
          <a:xfrm>
            <a:off x="992776" y="1274355"/>
            <a:ext cx="4630783" cy="1200329"/>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空列和无用列：删除</a:t>
            </a:r>
            <a:endParaRPr lang="en-US" altLang="zh-CN"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zh-CN" altLang="en-US" dirty="0"/>
              <a:t>非数值型数据？：变成</a:t>
            </a:r>
            <a:r>
              <a:rPr lang="en-US" altLang="zh-CN" dirty="0"/>
              <a:t>NAN</a:t>
            </a:r>
            <a:r>
              <a:rPr lang="zh-CN" altLang="en-US" dirty="0"/>
              <a:t>，后续处理</a:t>
            </a:r>
            <a:endParaRPr lang="en-US" altLang="zh-CN" dirty="0"/>
          </a:p>
          <a:p>
            <a:endParaRPr lang="en-US" altLang="zh-CN" dirty="0"/>
          </a:p>
        </p:txBody>
      </p:sp>
      <p:pic>
        <p:nvPicPr>
          <p:cNvPr id="10" name="图片 9"/>
          <p:cNvPicPr>
            <a:picLocks noChangeAspect="1"/>
          </p:cNvPicPr>
          <p:nvPr/>
        </p:nvPicPr>
        <p:blipFill>
          <a:blip r:embed="rId2"/>
          <a:stretch>
            <a:fillRect/>
          </a:stretch>
        </p:blipFill>
        <p:spPr>
          <a:xfrm>
            <a:off x="920930" y="2804471"/>
            <a:ext cx="5845143" cy="2762795"/>
          </a:xfrm>
          <a:prstGeom prst="rect">
            <a:avLst/>
          </a:prstGeom>
        </p:spPr>
      </p:pic>
      <p:pic>
        <p:nvPicPr>
          <p:cNvPr id="12" name="图片 11"/>
          <p:cNvPicPr>
            <a:picLocks noChangeAspect="1"/>
          </p:cNvPicPr>
          <p:nvPr/>
        </p:nvPicPr>
        <p:blipFill>
          <a:blip r:embed="rId3"/>
          <a:stretch>
            <a:fillRect/>
          </a:stretch>
        </p:blipFill>
        <p:spPr>
          <a:xfrm>
            <a:off x="8658936" y="2057400"/>
            <a:ext cx="1413424" cy="4409269"/>
          </a:xfrm>
          <a:prstGeom prst="rect">
            <a:avLst/>
          </a:prstGeom>
        </p:spPr>
      </p:pic>
      <p:sp>
        <p:nvSpPr>
          <p:cNvPr id="14" name="文本框 13"/>
          <p:cNvSpPr txBox="1"/>
          <p:nvPr/>
        </p:nvSpPr>
        <p:spPr>
          <a:xfrm>
            <a:off x="7431133" y="1505188"/>
            <a:ext cx="3894365" cy="369332"/>
          </a:xfrm>
          <a:prstGeom prst="rect">
            <a:avLst/>
          </a:prstGeom>
          <a:noFill/>
        </p:spPr>
        <p:txBody>
          <a:bodyPr wrap="square">
            <a:spAutoFit/>
          </a:bodyPr>
          <a:lstStyle/>
          <a:p>
            <a:pPr marL="285750" indent="-285750">
              <a:buFont typeface="Wingdings" panose="05000000000000000000" pitchFamily="2" charset="2"/>
              <a:buChar char="p"/>
            </a:pPr>
            <a:r>
              <a:rPr lang="en-US" altLang="zh-CN" dirty="0"/>
              <a:t>NAN</a:t>
            </a:r>
            <a:r>
              <a:rPr lang="zh-CN" altLang="en-US" dirty="0"/>
              <a:t>？：</a:t>
            </a:r>
            <a:r>
              <a:rPr lang="en-US" altLang="zh-CN" dirty="0"/>
              <a:t>0</a:t>
            </a:r>
            <a:r>
              <a:rPr lang="zh-CN" altLang="en-US" dirty="0"/>
              <a:t>值、</a:t>
            </a:r>
            <a:r>
              <a:rPr lang="en-US" altLang="zh-CN" dirty="0"/>
              <a:t>mean</a:t>
            </a:r>
            <a:r>
              <a:rPr lang="zh-CN" altLang="en-US" dirty="0"/>
              <a:t>、</a:t>
            </a:r>
            <a:r>
              <a:rPr lang="en-US" altLang="zh-CN" dirty="0"/>
              <a:t>median…?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数据可视化与预处理</a:t>
            </a:r>
          </a:p>
        </p:txBody>
      </p:sp>
      <p:sp>
        <p:nvSpPr>
          <p:cNvPr id="10" name="文本框 9"/>
          <p:cNvSpPr txBox="1"/>
          <p:nvPr/>
        </p:nvSpPr>
        <p:spPr>
          <a:xfrm>
            <a:off x="989510" y="1182189"/>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Z-score </a:t>
            </a:r>
            <a:r>
              <a:rPr lang="zh-CN" altLang="en-US" dirty="0"/>
              <a:t>标准化</a:t>
            </a:r>
            <a:endParaRPr lang="en-US" altLang="zh-CN" dirty="0"/>
          </a:p>
        </p:txBody>
      </p:sp>
      <p:pic>
        <p:nvPicPr>
          <p:cNvPr id="12" name="图片 11"/>
          <p:cNvPicPr>
            <a:picLocks noChangeAspect="1"/>
          </p:cNvPicPr>
          <p:nvPr/>
        </p:nvPicPr>
        <p:blipFill>
          <a:blip r:embed="rId2"/>
          <a:stretch>
            <a:fillRect/>
          </a:stretch>
        </p:blipFill>
        <p:spPr>
          <a:xfrm>
            <a:off x="927459" y="1745102"/>
            <a:ext cx="2299067" cy="1095225"/>
          </a:xfrm>
          <a:prstGeom prst="rect">
            <a:avLst/>
          </a:prstGeom>
        </p:spPr>
      </p:pic>
      <p:sp>
        <p:nvSpPr>
          <p:cNvPr id="13" name="文本框 12"/>
          <p:cNvSpPr txBox="1"/>
          <p:nvPr/>
        </p:nvSpPr>
        <p:spPr>
          <a:xfrm>
            <a:off x="989509" y="3093536"/>
            <a:ext cx="548966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二次采样</a:t>
            </a:r>
            <a:r>
              <a:rPr lang="en-US" altLang="zh-CN" dirty="0"/>
              <a:t>——</a:t>
            </a:r>
            <a:r>
              <a:rPr lang="zh-CN" altLang="en-US" b="0" i="0" dirty="0">
                <a:solidFill>
                  <a:srgbClr val="000000"/>
                </a:solidFill>
                <a:effectLst/>
                <a:latin typeface="Open Sans" panose="020B0606030504020204" pitchFamily="34" charset="0"/>
              </a:rPr>
              <a:t>从过度代表的类别中随机删除样本</a:t>
            </a:r>
            <a:endParaRPr lang="en-US" altLang="zh-CN" b="0" i="0" dirty="0">
              <a:solidFill>
                <a:srgbClr val="000000"/>
              </a:solidFill>
              <a:effectLst/>
              <a:latin typeface="Open Sans" panose="020B0606030504020204" pitchFamily="34" charset="0"/>
            </a:endParaRPr>
          </a:p>
        </p:txBody>
      </p:sp>
      <p:sp>
        <p:nvSpPr>
          <p:cNvPr id="15" name="文本框 14"/>
          <p:cNvSpPr txBox="1"/>
          <p:nvPr/>
        </p:nvSpPr>
        <p:spPr>
          <a:xfrm>
            <a:off x="989509" y="3616010"/>
            <a:ext cx="4490360" cy="1200329"/>
          </a:xfrm>
          <a:prstGeom prst="rect">
            <a:avLst/>
          </a:prstGeom>
          <a:noFill/>
        </p:spPr>
        <p:txBody>
          <a:bodyPr wrap="square">
            <a:spAutoFit/>
          </a:bodyPr>
          <a:lstStyle/>
          <a:p>
            <a:pPr marL="742950" lvl="1" indent="-285750">
              <a:buFont typeface="Wingdings" panose="05000000000000000000" pitchFamily="2" charset="2"/>
              <a:buChar char="p"/>
            </a:pPr>
            <a:r>
              <a:rPr lang="zh-CN" altLang="en-US" b="0" i="0" dirty="0">
                <a:solidFill>
                  <a:srgbClr val="000000"/>
                </a:solidFill>
                <a:effectLst/>
                <a:latin typeface="Open Sans" panose="020B0606030504020204" pitchFamily="34" charset="0"/>
              </a:rPr>
              <a:t>实验最多的类别是 </a:t>
            </a:r>
            <a:r>
              <a:rPr lang="en-US" altLang="zh-CN" b="0" i="0" dirty="0">
                <a:solidFill>
                  <a:srgbClr val="000000"/>
                </a:solidFill>
                <a:effectLst/>
                <a:latin typeface="Open Sans" panose="020B0606030504020204" pitchFamily="34" charset="0"/>
              </a:rPr>
              <a:t>0 </a:t>
            </a:r>
            <a:r>
              <a:rPr lang="zh-CN" altLang="en-US" b="0" i="0" dirty="0">
                <a:solidFill>
                  <a:srgbClr val="000000"/>
                </a:solidFill>
                <a:effectLst/>
                <a:latin typeface="Open Sans" panose="020B0606030504020204" pitchFamily="34" charset="0"/>
              </a:rPr>
              <a:t>到 </a:t>
            </a:r>
            <a:r>
              <a:rPr lang="en-US" altLang="zh-CN" b="0" i="0" dirty="0">
                <a:solidFill>
                  <a:srgbClr val="000000"/>
                </a:solidFill>
                <a:effectLst/>
                <a:latin typeface="Open Sans" panose="020B0606030504020204" pitchFamily="34" charset="0"/>
              </a:rPr>
              <a:t>2 kbar</a:t>
            </a:r>
            <a:r>
              <a:rPr lang="zh-CN" altLang="en-US" b="0" i="0" dirty="0">
                <a:solidFill>
                  <a:srgbClr val="000000"/>
                </a:solidFill>
                <a:effectLst/>
                <a:latin typeface="Open Sans" panose="020B0606030504020204" pitchFamily="34" charset="0"/>
              </a:rPr>
              <a:t>，主要在该区间内重采样并保留部分样本</a:t>
            </a:r>
            <a:endParaRPr lang="en-US" altLang="zh-CN" b="0" i="0" dirty="0">
              <a:solidFill>
                <a:srgbClr val="000000"/>
              </a:solidFill>
              <a:effectLst/>
              <a:latin typeface="Open Sans" panose="020B0606030504020204" pitchFamily="34" charset="0"/>
            </a:endParaRPr>
          </a:p>
          <a:p>
            <a:pPr marL="742950" lvl="1" indent="-285750">
              <a:buFont typeface="Wingdings" panose="05000000000000000000" pitchFamily="2" charset="2"/>
              <a:buChar char="p"/>
            </a:pPr>
            <a:r>
              <a:rPr lang="zh-CN" altLang="en-US" dirty="0">
                <a:solidFill>
                  <a:srgbClr val="000000"/>
                </a:solidFill>
                <a:latin typeface="Open Sans" panose="020B0606030504020204" pitchFamily="34" charset="0"/>
              </a:rPr>
              <a:t>再删去</a:t>
            </a:r>
            <a:r>
              <a:rPr lang="en-US" altLang="zh-CN" dirty="0">
                <a:solidFill>
                  <a:srgbClr val="000000"/>
                </a:solidFill>
                <a:latin typeface="Open Sans" panose="020B0606030504020204" pitchFamily="34" charset="0"/>
              </a:rPr>
              <a:t>119</a:t>
            </a:r>
            <a:r>
              <a:rPr lang="zh-CN" altLang="en-US" dirty="0">
                <a:solidFill>
                  <a:srgbClr val="000000"/>
                </a:solidFill>
                <a:latin typeface="Open Sans" panose="020B0606030504020204" pitchFamily="34" charset="0"/>
              </a:rPr>
              <a:t>个样本，剩余</a:t>
            </a:r>
            <a:r>
              <a:rPr lang="en-US" altLang="zh-CN" dirty="0">
                <a:solidFill>
                  <a:srgbClr val="000000"/>
                </a:solidFill>
                <a:latin typeface="Open Sans" panose="020B0606030504020204" pitchFamily="34" charset="0"/>
              </a:rPr>
              <a:t>969</a:t>
            </a:r>
            <a:r>
              <a:rPr lang="zh-CN" altLang="en-US" dirty="0">
                <a:solidFill>
                  <a:srgbClr val="000000"/>
                </a:solidFill>
                <a:latin typeface="Open Sans" panose="020B0606030504020204" pitchFamily="34" charset="0"/>
              </a:rPr>
              <a:t>个样本</a:t>
            </a:r>
            <a:endParaRPr lang="zh-CN" altLang="en-US" dirty="0"/>
          </a:p>
        </p:txBody>
      </p:sp>
      <p:pic>
        <p:nvPicPr>
          <p:cNvPr id="17" name="图片 16"/>
          <p:cNvPicPr>
            <a:picLocks noChangeAspect="1"/>
          </p:cNvPicPr>
          <p:nvPr/>
        </p:nvPicPr>
        <p:blipFill>
          <a:blip r:embed="rId3"/>
          <a:stretch>
            <a:fillRect/>
          </a:stretch>
        </p:blipFill>
        <p:spPr>
          <a:xfrm>
            <a:off x="7627624" y="911041"/>
            <a:ext cx="3528056" cy="2704969"/>
          </a:xfrm>
          <a:prstGeom prst="rect">
            <a:avLst/>
          </a:prstGeom>
        </p:spPr>
      </p:pic>
      <p:pic>
        <p:nvPicPr>
          <p:cNvPr id="19" name="图片 18"/>
          <p:cNvPicPr>
            <a:picLocks noChangeAspect="1"/>
          </p:cNvPicPr>
          <p:nvPr/>
        </p:nvPicPr>
        <p:blipFill>
          <a:blip r:embed="rId4"/>
          <a:stretch>
            <a:fillRect/>
          </a:stretch>
        </p:blipFill>
        <p:spPr>
          <a:xfrm>
            <a:off x="7597778" y="3787738"/>
            <a:ext cx="3587748" cy="27096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数据可视化与预处理</a:t>
            </a:r>
          </a:p>
        </p:txBody>
      </p:sp>
      <p:pic>
        <p:nvPicPr>
          <p:cNvPr id="4" name="图片 3"/>
          <p:cNvPicPr>
            <a:picLocks noChangeAspect="1"/>
          </p:cNvPicPr>
          <p:nvPr/>
        </p:nvPicPr>
        <p:blipFill>
          <a:blip r:embed="rId2"/>
          <a:stretch>
            <a:fillRect/>
          </a:stretch>
        </p:blipFill>
        <p:spPr>
          <a:xfrm>
            <a:off x="1022476" y="1843018"/>
            <a:ext cx="4099001" cy="4441800"/>
          </a:xfrm>
          <a:prstGeom prst="rect">
            <a:avLst/>
          </a:prstGeom>
        </p:spPr>
      </p:pic>
      <p:pic>
        <p:nvPicPr>
          <p:cNvPr id="8" name="图片 7"/>
          <p:cNvPicPr>
            <a:picLocks noChangeAspect="1"/>
          </p:cNvPicPr>
          <p:nvPr/>
        </p:nvPicPr>
        <p:blipFill>
          <a:blip r:embed="rId3"/>
          <a:stretch>
            <a:fillRect/>
          </a:stretch>
        </p:blipFill>
        <p:spPr>
          <a:xfrm>
            <a:off x="5796335" y="1905807"/>
            <a:ext cx="5534065" cy="2419368"/>
          </a:xfrm>
          <a:prstGeom prst="rect">
            <a:avLst/>
          </a:prstGeom>
        </p:spPr>
      </p:pic>
      <p:sp>
        <p:nvSpPr>
          <p:cNvPr id="11" name="文本框 10"/>
          <p:cNvSpPr txBox="1"/>
          <p:nvPr/>
        </p:nvSpPr>
        <p:spPr>
          <a:xfrm>
            <a:off x="989510" y="1182189"/>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无明显离群值</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模型训练及调参</a:t>
            </a:r>
          </a:p>
        </p:txBody>
      </p:sp>
      <p:sp>
        <p:nvSpPr>
          <p:cNvPr id="11" name="文本框 10"/>
          <p:cNvSpPr txBox="1"/>
          <p:nvPr/>
        </p:nvSpPr>
        <p:spPr>
          <a:xfrm>
            <a:off x="989510" y="1182189"/>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7:3</a:t>
            </a:r>
            <a:r>
              <a:rPr lang="zh-CN" altLang="en-US" dirty="0"/>
              <a:t>划分训练集和检验集</a:t>
            </a:r>
            <a:endParaRPr lang="en-US" altLang="zh-CN" dirty="0"/>
          </a:p>
        </p:txBody>
      </p:sp>
      <p:pic>
        <p:nvPicPr>
          <p:cNvPr id="5" name="图片 4"/>
          <p:cNvPicPr>
            <a:picLocks noChangeAspect="1"/>
          </p:cNvPicPr>
          <p:nvPr/>
        </p:nvPicPr>
        <p:blipFill>
          <a:blip r:embed="rId2"/>
          <a:stretch>
            <a:fillRect/>
          </a:stretch>
        </p:blipFill>
        <p:spPr>
          <a:xfrm>
            <a:off x="1057513" y="1610560"/>
            <a:ext cx="8484905" cy="991910"/>
          </a:xfrm>
          <a:prstGeom prst="rect">
            <a:avLst/>
          </a:prstGeom>
        </p:spPr>
      </p:pic>
      <p:sp>
        <p:nvSpPr>
          <p:cNvPr id="9" name="文本框 8"/>
          <p:cNvSpPr txBox="1"/>
          <p:nvPr/>
        </p:nvSpPr>
        <p:spPr>
          <a:xfrm>
            <a:off x="1129253" y="4965051"/>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模型的选择</a:t>
            </a:r>
            <a:endParaRPr lang="en-US" altLang="zh-CN" dirty="0"/>
          </a:p>
        </p:txBody>
      </p:sp>
      <p:sp>
        <p:nvSpPr>
          <p:cNvPr id="12" name="文本框 11"/>
          <p:cNvSpPr txBox="1"/>
          <p:nvPr/>
        </p:nvSpPr>
        <p:spPr>
          <a:xfrm>
            <a:off x="1035594" y="2710343"/>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损失函数的选择：</a:t>
            </a:r>
            <a:r>
              <a:rPr lang="en-US" altLang="zh-CN" dirty="0"/>
              <a:t>R-squared</a:t>
            </a:r>
            <a:r>
              <a:rPr lang="zh-CN" altLang="en-US" dirty="0"/>
              <a:t>；</a:t>
            </a:r>
            <a:r>
              <a:rPr lang="en-US" altLang="zh-CN" dirty="0"/>
              <a:t>RMSE</a:t>
            </a:r>
          </a:p>
        </p:txBody>
      </p:sp>
      <p:pic>
        <p:nvPicPr>
          <p:cNvPr id="13" name="图片 12"/>
          <p:cNvPicPr>
            <a:picLocks noChangeAspect="1"/>
          </p:cNvPicPr>
          <p:nvPr/>
        </p:nvPicPr>
        <p:blipFill>
          <a:blip r:embed="rId3"/>
          <a:stretch>
            <a:fillRect/>
          </a:stretch>
        </p:blipFill>
        <p:spPr>
          <a:xfrm>
            <a:off x="3132185" y="4945075"/>
            <a:ext cx="4444273" cy="1662739"/>
          </a:xfrm>
          <a:prstGeom prst="rect">
            <a:avLst/>
          </a:prstGeom>
        </p:spPr>
      </p:pic>
      <p:pic>
        <p:nvPicPr>
          <p:cNvPr id="15" name="图片 14"/>
          <p:cNvPicPr>
            <a:picLocks noChangeAspect="1"/>
          </p:cNvPicPr>
          <p:nvPr/>
        </p:nvPicPr>
        <p:blipFill>
          <a:blip r:embed="rId4"/>
          <a:stretch>
            <a:fillRect/>
          </a:stretch>
        </p:blipFill>
        <p:spPr>
          <a:xfrm>
            <a:off x="989510" y="3055867"/>
            <a:ext cx="2965633" cy="1620478"/>
          </a:xfrm>
          <a:prstGeom prst="rect">
            <a:avLst/>
          </a:prstGeom>
        </p:spPr>
      </p:pic>
      <p:sp>
        <p:nvSpPr>
          <p:cNvPr id="16" name="文本框 15"/>
          <p:cNvSpPr txBox="1"/>
          <p:nvPr/>
        </p:nvSpPr>
        <p:spPr>
          <a:xfrm>
            <a:off x="1289955" y="4491679"/>
            <a:ext cx="4630783" cy="369332"/>
          </a:xfrm>
          <a:prstGeom prst="rect">
            <a:avLst/>
          </a:prstGeom>
          <a:noFill/>
        </p:spPr>
        <p:txBody>
          <a:bodyPr wrap="square" rtlCol="0">
            <a:spAutoFit/>
          </a:bodyPr>
          <a:lstStyle/>
          <a:p>
            <a:r>
              <a:rPr lang="zh-CN" altLang="en-US" dirty="0">
                <a:solidFill>
                  <a:srgbClr val="FF0000"/>
                </a:solidFill>
              </a:rPr>
              <a:t>介于</a:t>
            </a:r>
            <a:r>
              <a:rPr lang="en-US" altLang="zh-CN" dirty="0">
                <a:solidFill>
                  <a:srgbClr val="FF0000"/>
                </a:solidFill>
              </a:rPr>
              <a:t>0-1</a:t>
            </a:r>
            <a:r>
              <a:rPr lang="zh-CN" altLang="en-US" dirty="0">
                <a:solidFill>
                  <a:srgbClr val="FF0000"/>
                </a:solidFill>
              </a:rPr>
              <a:t>，越大越好</a:t>
            </a:r>
            <a:endParaRPr lang="en-US" altLang="zh-CN" dirty="0">
              <a:solidFill>
                <a:srgbClr val="FF0000"/>
              </a:solidFill>
            </a:endParaRPr>
          </a:p>
        </p:txBody>
      </p:sp>
      <p:pic>
        <p:nvPicPr>
          <p:cNvPr id="18" name="图片 17"/>
          <p:cNvPicPr>
            <a:picLocks noChangeAspect="1"/>
          </p:cNvPicPr>
          <p:nvPr/>
        </p:nvPicPr>
        <p:blipFill>
          <a:blip r:embed="rId5"/>
          <a:stretch>
            <a:fillRect/>
          </a:stretch>
        </p:blipFill>
        <p:spPr>
          <a:xfrm>
            <a:off x="4018901" y="3183715"/>
            <a:ext cx="3063792" cy="1364781"/>
          </a:xfrm>
          <a:prstGeom prst="rect">
            <a:avLst/>
          </a:prstGeom>
        </p:spPr>
      </p:pic>
      <p:sp>
        <p:nvSpPr>
          <p:cNvPr id="19" name="文本框 18"/>
          <p:cNvSpPr txBox="1"/>
          <p:nvPr/>
        </p:nvSpPr>
        <p:spPr>
          <a:xfrm>
            <a:off x="4308801" y="4467870"/>
            <a:ext cx="4630783" cy="369332"/>
          </a:xfrm>
          <a:prstGeom prst="rect">
            <a:avLst/>
          </a:prstGeom>
          <a:noFill/>
        </p:spPr>
        <p:txBody>
          <a:bodyPr wrap="square" rtlCol="0">
            <a:spAutoFit/>
          </a:bodyPr>
          <a:lstStyle/>
          <a:p>
            <a:r>
              <a:rPr lang="en-US" altLang="zh-CN" dirty="0">
                <a:solidFill>
                  <a:srgbClr val="FF0000"/>
                </a:solidFill>
              </a:rPr>
              <a:t>Root of Mean Squared Error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模型训练及调参</a:t>
            </a:r>
          </a:p>
        </p:txBody>
      </p:sp>
      <p:sp>
        <p:nvSpPr>
          <p:cNvPr id="17" name="文本框 16"/>
          <p:cNvSpPr txBox="1"/>
          <p:nvPr/>
        </p:nvSpPr>
        <p:spPr>
          <a:xfrm>
            <a:off x="5741125" y="1219565"/>
            <a:ext cx="5937069" cy="2308324"/>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梯度下降</a:t>
            </a:r>
            <a:endParaRPr lang="en-US" altLang="zh-CN" dirty="0"/>
          </a:p>
          <a:p>
            <a:pPr marL="285750" indent="-285750">
              <a:buFont typeface="Wingdings" panose="05000000000000000000" pitchFamily="2" charset="2"/>
              <a:buChar char="p"/>
            </a:pPr>
            <a:r>
              <a:rPr lang="zh-CN" altLang="en-US" b="0" i="0" dirty="0">
                <a:solidFill>
                  <a:srgbClr val="374151"/>
                </a:solidFill>
                <a:effectLst/>
                <a:latin typeface="Söhne"/>
              </a:rPr>
              <a:t>梯度下降常常用于回归任务，是一种优化算法，用于最小化损失函数。（本研究是最小化</a:t>
            </a:r>
            <a:r>
              <a:rPr lang="en-US" altLang="zh-CN" b="0" i="0" dirty="0">
                <a:solidFill>
                  <a:srgbClr val="374151"/>
                </a:solidFill>
                <a:effectLst/>
                <a:latin typeface="Söhne"/>
              </a:rPr>
              <a:t>RMSE</a:t>
            </a:r>
            <a:r>
              <a:rPr lang="zh-CN" altLang="en-US" b="0" i="0" dirty="0">
                <a:solidFill>
                  <a:srgbClr val="374151"/>
                </a:solidFill>
                <a:effectLst/>
                <a:latin typeface="Söhne"/>
              </a:rPr>
              <a:t>）</a:t>
            </a:r>
            <a:endParaRPr lang="en-US" altLang="zh-CN" b="0" i="0" dirty="0">
              <a:solidFill>
                <a:srgbClr val="374151"/>
              </a:solidFill>
              <a:effectLst/>
              <a:latin typeface="Söhne"/>
            </a:endParaRPr>
          </a:p>
          <a:p>
            <a:pPr marL="285750" indent="-285750">
              <a:buFont typeface="Wingdings" panose="05000000000000000000" pitchFamily="2" charset="2"/>
              <a:buChar char="p"/>
            </a:pPr>
            <a:r>
              <a:rPr lang="zh-CN" altLang="en-US" b="0" i="0" dirty="0">
                <a:solidFill>
                  <a:srgbClr val="374151"/>
                </a:solidFill>
                <a:effectLst/>
                <a:latin typeface="Söhne"/>
              </a:rPr>
              <a:t>梯度下降的目标是</a:t>
            </a:r>
            <a:r>
              <a:rPr lang="zh-CN" altLang="en-US" b="1" i="0" dirty="0">
                <a:solidFill>
                  <a:srgbClr val="374151"/>
                </a:solidFill>
                <a:effectLst/>
                <a:latin typeface="Söhne"/>
              </a:rPr>
              <a:t>找到能够最小化这个损失函数的模型参数</a:t>
            </a:r>
            <a:r>
              <a:rPr lang="zh-CN" altLang="en-US" b="0" i="0" dirty="0">
                <a:solidFill>
                  <a:srgbClr val="374151"/>
                </a:solidFill>
                <a:effectLst/>
                <a:latin typeface="Söhne"/>
              </a:rPr>
              <a:t>。通过计算损失函数对模型参数的梯度，并</a:t>
            </a:r>
            <a:r>
              <a:rPr lang="zh-CN" altLang="en-US" b="1" i="0" dirty="0">
                <a:solidFill>
                  <a:srgbClr val="374151"/>
                </a:solidFill>
                <a:effectLst/>
                <a:latin typeface="Söhne"/>
              </a:rPr>
              <a:t>沿着梯度的反方向调整参数</a:t>
            </a:r>
            <a:r>
              <a:rPr lang="zh-CN" altLang="en-US" b="0" i="0" dirty="0">
                <a:solidFill>
                  <a:srgbClr val="374151"/>
                </a:solidFill>
                <a:effectLst/>
                <a:latin typeface="Söhne"/>
              </a:rPr>
              <a:t>，梯度下降算法可以逐步优化模型。</a:t>
            </a:r>
            <a:endParaRPr lang="en-US" altLang="zh-CN" b="0" i="0" dirty="0">
              <a:solidFill>
                <a:srgbClr val="374151"/>
              </a:solidFill>
              <a:effectLst/>
              <a:latin typeface="Söhne"/>
            </a:endParaRPr>
          </a:p>
          <a:p>
            <a:pPr marL="285750" indent="-285750">
              <a:buFont typeface="Wingdings" panose="05000000000000000000" pitchFamily="2" charset="2"/>
              <a:buChar char="p"/>
            </a:pPr>
            <a:r>
              <a:rPr lang="zh-CN" altLang="en-US" dirty="0">
                <a:solidFill>
                  <a:srgbClr val="374151"/>
                </a:solidFill>
                <a:latin typeface="Söhne"/>
              </a:rPr>
              <a:t>举例：下山</a:t>
            </a:r>
            <a:endParaRPr lang="en-US" altLang="zh-CN" dirty="0"/>
          </a:p>
        </p:txBody>
      </p:sp>
      <p:sp>
        <p:nvSpPr>
          <p:cNvPr id="21" name="文本框 20"/>
          <p:cNvSpPr txBox="1"/>
          <p:nvPr/>
        </p:nvSpPr>
        <p:spPr>
          <a:xfrm>
            <a:off x="1216339" y="1267097"/>
            <a:ext cx="3140123" cy="92333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线性回归</a:t>
            </a:r>
            <a:endParaRPr lang="en-US" altLang="zh-CN" dirty="0"/>
          </a:p>
          <a:p>
            <a:pPr marL="285750" indent="-285750">
              <a:buFont typeface="Wingdings" panose="05000000000000000000" pitchFamily="2" charset="2"/>
              <a:buChar char="p"/>
            </a:pPr>
            <a:endParaRPr lang="en-US" altLang="zh-CN" dirty="0"/>
          </a:p>
          <a:p>
            <a:pPr marL="742950" lvl="1" indent="-285750">
              <a:buFont typeface="Wingdings" panose="05000000000000000000" pitchFamily="2" charset="2"/>
              <a:buChar char="p"/>
            </a:pPr>
            <a:r>
              <a:rPr lang="en-US" altLang="zh-CN" dirty="0"/>
              <a:t>(X1</a:t>
            </a:r>
            <a:r>
              <a:rPr lang="zh-CN" altLang="en-US" dirty="0"/>
              <a:t>，</a:t>
            </a:r>
            <a:r>
              <a:rPr lang="en-US" altLang="zh-CN" dirty="0"/>
              <a:t>X2,…</a:t>
            </a:r>
            <a:r>
              <a:rPr lang="en-US" altLang="zh-CN" dirty="0" err="1"/>
              <a:t>Xn</a:t>
            </a:r>
            <a:r>
              <a:rPr lang="en-US" altLang="zh-CN" dirty="0"/>
              <a:t>)</a:t>
            </a:r>
            <a:r>
              <a:rPr lang="zh-CN" altLang="en-US" dirty="0"/>
              <a:t>→</a:t>
            </a:r>
            <a:r>
              <a:rPr lang="en-US" altLang="zh-CN" dirty="0"/>
              <a:t>Y</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660" y="3779180"/>
            <a:ext cx="4191000" cy="2200275"/>
          </a:xfrm>
          <a:prstGeom prst="rect">
            <a:avLst/>
          </a:prstGeom>
        </p:spPr>
      </p:pic>
      <p:sp>
        <p:nvSpPr>
          <p:cNvPr id="22" name="文本框 21"/>
          <p:cNvSpPr txBox="1"/>
          <p:nvPr/>
        </p:nvSpPr>
        <p:spPr>
          <a:xfrm>
            <a:off x="1216340" y="3124991"/>
            <a:ext cx="4741816" cy="1754326"/>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K-neighbors</a:t>
            </a:r>
          </a:p>
          <a:p>
            <a:pPr algn="l">
              <a:buFont typeface="+mj-lt"/>
              <a:buAutoNum type="arabicPeriod"/>
            </a:pPr>
            <a:r>
              <a:rPr lang="zh-CN" altLang="en-US" b="0" i="0" dirty="0">
                <a:solidFill>
                  <a:srgbClr val="374151"/>
                </a:solidFill>
                <a:effectLst/>
                <a:latin typeface="Söhne"/>
              </a:rPr>
              <a:t>计算测试点与训练集中所有点的距离。</a:t>
            </a:r>
          </a:p>
          <a:p>
            <a:pPr algn="l">
              <a:buFont typeface="+mj-lt"/>
              <a:buAutoNum type="arabicPeriod"/>
            </a:pPr>
            <a:r>
              <a:rPr lang="zh-CN" altLang="en-US" b="0" i="0" dirty="0">
                <a:solidFill>
                  <a:srgbClr val="374151"/>
                </a:solidFill>
                <a:effectLst/>
                <a:latin typeface="Söhne"/>
              </a:rPr>
              <a:t>找到距离最近的</a:t>
            </a:r>
            <a:r>
              <a:rPr lang="en-US" altLang="zh-CN" b="0" i="0" dirty="0">
                <a:solidFill>
                  <a:srgbClr val="374151"/>
                </a:solidFill>
                <a:effectLst/>
                <a:latin typeface="Söhne"/>
              </a:rPr>
              <a:t>K</a:t>
            </a:r>
            <a:r>
              <a:rPr lang="zh-CN" altLang="en-US" b="0" i="0" dirty="0">
                <a:solidFill>
                  <a:srgbClr val="374151"/>
                </a:solidFill>
                <a:effectLst/>
                <a:latin typeface="Söhne"/>
              </a:rPr>
              <a:t>个邻居。</a:t>
            </a:r>
          </a:p>
          <a:p>
            <a:pPr algn="l">
              <a:buFont typeface="+mj-lt"/>
              <a:buAutoNum type="arabicPeriod"/>
            </a:pPr>
            <a:r>
              <a:rPr lang="zh-CN" altLang="en-US" b="0" i="0" dirty="0">
                <a:solidFill>
                  <a:srgbClr val="374151"/>
                </a:solidFill>
                <a:effectLst/>
                <a:latin typeface="Söhne"/>
              </a:rPr>
              <a:t>计算这</a:t>
            </a:r>
            <a:r>
              <a:rPr lang="en-US" altLang="zh-CN" b="0" i="0" dirty="0">
                <a:solidFill>
                  <a:srgbClr val="374151"/>
                </a:solidFill>
                <a:effectLst/>
                <a:latin typeface="Söhne"/>
              </a:rPr>
              <a:t>K</a:t>
            </a:r>
            <a:r>
              <a:rPr lang="zh-CN" altLang="en-US" b="0" i="0" dirty="0">
                <a:solidFill>
                  <a:srgbClr val="374151"/>
                </a:solidFill>
                <a:effectLst/>
                <a:latin typeface="Söhne"/>
              </a:rPr>
              <a:t>个邻居的目标变量值的平均值（或加权平均值）作为预测结果。</a:t>
            </a:r>
          </a:p>
          <a:p>
            <a:pPr marL="285750" indent="-285750">
              <a:buFont typeface="Wingdings" panose="05000000000000000000" pitchFamily="2" charset="2"/>
              <a:buChar char="p"/>
            </a:pPr>
            <a:endParaRPr lang="en-US" altLang="zh-CN"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164" y="4582356"/>
            <a:ext cx="2202043" cy="201709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模型训练及调参</a:t>
            </a:r>
          </a:p>
        </p:txBody>
      </p:sp>
      <p:sp>
        <p:nvSpPr>
          <p:cNvPr id="9" name="文本框 8"/>
          <p:cNvSpPr txBox="1"/>
          <p:nvPr/>
        </p:nvSpPr>
        <p:spPr>
          <a:xfrm>
            <a:off x="570931" y="1325323"/>
            <a:ext cx="3167742" cy="1200329"/>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决策树（</a:t>
            </a:r>
            <a:r>
              <a:rPr lang="en-US" altLang="zh-CN" dirty="0"/>
              <a:t>CART</a:t>
            </a:r>
            <a:r>
              <a:rPr lang="zh-CN" altLang="en-US" dirty="0"/>
              <a:t>）</a:t>
            </a:r>
            <a:endParaRPr lang="en-US" altLang="zh-CN" dirty="0"/>
          </a:p>
          <a:p>
            <a:pPr marL="742950" lvl="1" indent="-285750">
              <a:buFont typeface="Wingdings" panose="05000000000000000000" pitchFamily="2" charset="2"/>
              <a:buChar char="p"/>
            </a:pPr>
            <a:r>
              <a:rPr lang="zh-CN" altLang="en-US" dirty="0"/>
              <a:t>剪枝</a:t>
            </a:r>
            <a:endParaRPr lang="en-US" altLang="zh-CN" dirty="0"/>
          </a:p>
          <a:p>
            <a:pPr marL="742950" lvl="1" indent="-285750">
              <a:buFont typeface="Wingdings" panose="05000000000000000000" pitchFamily="2" charset="2"/>
              <a:buChar char="p"/>
            </a:pPr>
            <a:r>
              <a:rPr lang="zh-CN" altLang="en-US" dirty="0"/>
              <a:t>怎么决定用哪个指标分叉？</a:t>
            </a:r>
            <a:r>
              <a:rPr lang="en-US" altLang="zh-CN" dirty="0"/>
              <a:t>Gini</a:t>
            </a:r>
            <a:r>
              <a:rPr lang="zh-CN" altLang="en-US" dirty="0"/>
              <a:t>系数</a:t>
            </a:r>
            <a:endParaRPr lang="en-US" altLang="zh-CN" dirty="0"/>
          </a:p>
        </p:txBody>
      </p:sp>
      <p:sp>
        <p:nvSpPr>
          <p:cNvPr id="17" name="文本框 16"/>
          <p:cNvSpPr txBox="1"/>
          <p:nvPr/>
        </p:nvSpPr>
        <p:spPr>
          <a:xfrm>
            <a:off x="3738673" y="1354903"/>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随机森林≈决策树的</a:t>
            </a:r>
            <a:r>
              <a:rPr lang="en-US" altLang="zh-CN" dirty="0"/>
              <a:t>bagging</a:t>
            </a:r>
          </a:p>
        </p:txBody>
      </p:sp>
      <p:pic>
        <p:nvPicPr>
          <p:cNvPr id="3" name="图片 2"/>
          <p:cNvPicPr>
            <a:picLocks noChangeAspect="1"/>
          </p:cNvPicPr>
          <p:nvPr/>
        </p:nvPicPr>
        <p:blipFill>
          <a:blip r:embed="rId2"/>
          <a:stretch>
            <a:fillRect/>
          </a:stretch>
        </p:blipFill>
        <p:spPr>
          <a:xfrm>
            <a:off x="501404" y="2821928"/>
            <a:ext cx="3388762" cy="3255683"/>
          </a:xfrm>
          <a:prstGeom prst="rect">
            <a:avLst/>
          </a:prstGeom>
        </p:spPr>
      </p:pic>
      <p:sp>
        <p:nvSpPr>
          <p:cNvPr id="10" name="文本框 9"/>
          <p:cNvSpPr txBox="1"/>
          <p:nvPr/>
        </p:nvSpPr>
        <p:spPr>
          <a:xfrm>
            <a:off x="4162985" y="1795060"/>
            <a:ext cx="2595838" cy="646331"/>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err="1"/>
              <a:t>N_estimators</a:t>
            </a:r>
            <a:r>
              <a:rPr lang="zh-CN" altLang="en-US" dirty="0"/>
              <a:t>颗决策树结果进行加权平均</a:t>
            </a:r>
            <a:endParaRPr lang="en-US" altLang="zh-CN" dirty="0"/>
          </a:p>
        </p:txBody>
      </p:sp>
      <p:pic>
        <p:nvPicPr>
          <p:cNvPr id="4" name="图片 3"/>
          <p:cNvPicPr>
            <a:picLocks noChangeAspect="1"/>
          </p:cNvPicPr>
          <p:nvPr/>
        </p:nvPicPr>
        <p:blipFill>
          <a:blip r:embed="rId3"/>
          <a:stretch>
            <a:fillRect/>
          </a:stretch>
        </p:blipFill>
        <p:spPr>
          <a:xfrm>
            <a:off x="3655405" y="3362326"/>
            <a:ext cx="3912343" cy="1743891"/>
          </a:xfrm>
          <a:prstGeom prst="rect">
            <a:avLst/>
          </a:prstGeom>
        </p:spPr>
      </p:pic>
      <p:sp>
        <p:nvSpPr>
          <p:cNvPr id="12" name="文本框 11"/>
          <p:cNvSpPr txBox="1"/>
          <p:nvPr/>
        </p:nvSpPr>
        <p:spPr>
          <a:xfrm>
            <a:off x="7837715" y="1354903"/>
            <a:ext cx="3500845" cy="2585323"/>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err="1"/>
              <a:t>ExtRa</a:t>
            </a:r>
            <a:r>
              <a:rPr lang="en-US" altLang="zh-CN" dirty="0"/>
              <a:t> trees </a:t>
            </a:r>
            <a:r>
              <a:rPr lang="zh-CN" altLang="en-US" dirty="0"/>
              <a:t>极端随机森林</a:t>
            </a:r>
            <a:endParaRPr lang="en-US" altLang="zh-CN" dirty="0"/>
          </a:p>
          <a:p>
            <a:endParaRPr lang="en-US" altLang="zh-CN" dirty="0"/>
          </a:p>
          <a:p>
            <a:pPr marL="742950" lvl="1" indent="-285750">
              <a:buFont typeface="Wingdings" panose="05000000000000000000" pitchFamily="2" charset="2"/>
              <a:buChar char="p"/>
            </a:pPr>
            <a:r>
              <a:rPr lang="zh-CN" altLang="en-US" dirty="0"/>
              <a:t>类似随机森林</a:t>
            </a:r>
            <a:endParaRPr lang="en-US" altLang="zh-CN" dirty="0"/>
          </a:p>
          <a:p>
            <a:pPr marL="742950" lvl="1" indent="-285750">
              <a:buFont typeface="Wingdings" panose="05000000000000000000" pitchFamily="2" charset="2"/>
              <a:buChar char="p"/>
            </a:pPr>
            <a:r>
              <a:rPr lang="zh-CN" altLang="en-US" dirty="0"/>
              <a:t>但是加入随机化步骤，对决定分叉指标时随机化，不用</a:t>
            </a:r>
            <a:r>
              <a:rPr lang="en-US" altLang="zh-CN" dirty="0"/>
              <a:t>Gini</a:t>
            </a:r>
            <a:r>
              <a:rPr lang="zh-CN" altLang="en-US" dirty="0"/>
              <a:t>系数</a:t>
            </a:r>
            <a:endParaRPr lang="en-US" altLang="zh-CN" dirty="0"/>
          </a:p>
          <a:p>
            <a:pPr marL="742950" lvl="1" indent="-285750">
              <a:buFont typeface="Wingdings" panose="05000000000000000000" pitchFamily="2" charset="2"/>
              <a:buChar char="p"/>
            </a:pPr>
            <a:r>
              <a:rPr lang="zh-CN" altLang="en-US" dirty="0"/>
              <a:t>每棵树不是并行，而是基于前面的评分来调整下一棵树的分法（</a:t>
            </a:r>
            <a:r>
              <a:rPr lang="en-US" altLang="zh-CN" dirty="0"/>
              <a:t>boosting</a:t>
            </a:r>
            <a:r>
              <a:rPr lang="zh-CN" altLang="en-US" dirty="0"/>
              <a:t>）</a:t>
            </a:r>
            <a:endParaRPr lang="en-US" altLang="zh-CN"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022" y="5199893"/>
            <a:ext cx="4630783" cy="14341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模型训练及调参</a:t>
            </a:r>
          </a:p>
        </p:txBody>
      </p:sp>
      <p:pic>
        <p:nvPicPr>
          <p:cNvPr id="5" name="图片 4"/>
          <p:cNvPicPr>
            <a:picLocks noChangeAspect="1"/>
          </p:cNvPicPr>
          <p:nvPr/>
        </p:nvPicPr>
        <p:blipFill>
          <a:blip r:embed="rId2"/>
          <a:stretch>
            <a:fillRect/>
          </a:stretch>
        </p:blipFill>
        <p:spPr>
          <a:xfrm>
            <a:off x="1514996" y="2115496"/>
            <a:ext cx="9915454" cy="22083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模型训练及调参</a:t>
            </a:r>
          </a:p>
        </p:txBody>
      </p:sp>
      <p:pic>
        <p:nvPicPr>
          <p:cNvPr id="3" name="图片 2"/>
          <p:cNvPicPr>
            <a:picLocks noChangeAspect="1"/>
          </p:cNvPicPr>
          <p:nvPr/>
        </p:nvPicPr>
        <p:blipFill>
          <a:blip r:embed="rId2"/>
          <a:stretch>
            <a:fillRect/>
          </a:stretch>
        </p:blipFill>
        <p:spPr>
          <a:xfrm>
            <a:off x="1933304" y="1080679"/>
            <a:ext cx="8797834" cy="5710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前言</a:t>
            </a:r>
          </a:p>
        </p:txBody>
      </p:sp>
      <p:sp>
        <p:nvSpPr>
          <p:cNvPr id="6" name="文本框 5"/>
          <p:cNvSpPr txBox="1"/>
          <p:nvPr/>
        </p:nvSpPr>
        <p:spPr>
          <a:xfrm>
            <a:off x="1407160" y="1229995"/>
            <a:ext cx="9810115" cy="3692525"/>
          </a:xfrm>
          <a:prstGeom prst="rect">
            <a:avLst/>
          </a:prstGeom>
          <a:noFill/>
        </p:spPr>
        <p:txBody>
          <a:bodyPr wrap="square" rtlCol="0">
            <a:spAutoFit/>
          </a:bodyPr>
          <a:lstStyle/>
          <a:p>
            <a:r>
              <a:rPr lang="zh-CN" altLang="en-US">
                <a:sym typeface="+mn-ea"/>
              </a:rPr>
              <a:t>矿物温度计（mineralogical thermometer）是一种</a:t>
            </a:r>
            <a:r>
              <a:rPr lang="zh-CN" altLang="en-US"/>
              <a:t>利用矿物的化学成分、晶体形态和包裹体资料估算矿物和岩石形成温度的方法。</a:t>
            </a:r>
          </a:p>
          <a:p>
            <a:endParaRPr lang="zh-CN" altLang="en-US"/>
          </a:p>
          <a:p>
            <a:r>
              <a:rPr lang="zh-CN" altLang="en-US"/>
              <a:t>常用方法：利用共生矿物元素之间的分配特征。</a:t>
            </a:r>
          </a:p>
          <a:p>
            <a:endParaRPr lang="zh-CN" altLang="en-US"/>
          </a:p>
          <a:p>
            <a:r>
              <a:rPr lang="zh-CN" altLang="en-US"/>
              <a:t>单斜辉石是地幔岩石的主要成分。不同于地壳岩石，一方面地幔岩石种类较简单 ，另一方面 ， 地慢岩石往往经受了以亿年计的高温高压作用 ， 容易达到热力学平衡。 因此，地幔岩石是地质学家们重要的研究对象之一，而基于单斜辉石等地幔岩石得到的地质温度计更是可以作为人类探索地幔的岩石探针。</a:t>
            </a:r>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模型结果及进一步分析</a:t>
            </a:r>
          </a:p>
        </p:txBody>
      </p:sp>
      <p:sp>
        <p:nvSpPr>
          <p:cNvPr id="6" name="文本框 5"/>
          <p:cNvSpPr txBox="1"/>
          <p:nvPr/>
        </p:nvSpPr>
        <p:spPr>
          <a:xfrm>
            <a:off x="989510" y="1182189"/>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阶梯柱状图（</a:t>
            </a:r>
            <a:r>
              <a:rPr lang="en-US" altLang="zh-CN" dirty="0"/>
              <a:t>200</a:t>
            </a:r>
            <a:r>
              <a:rPr lang="zh-CN" altLang="en-US" dirty="0"/>
              <a:t>次，原文</a:t>
            </a:r>
            <a:r>
              <a:rPr lang="en-US" altLang="zh-CN" dirty="0"/>
              <a:t>2000</a:t>
            </a:r>
            <a:r>
              <a:rPr lang="zh-CN" altLang="en-US" dirty="0"/>
              <a:t>次）</a:t>
            </a:r>
            <a:endParaRPr lang="en-US" altLang="zh-CN" dirty="0"/>
          </a:p>
        </p:txBody>
      </p:sp>
      <p:sp>
        <p:nvSpPr>
          <p:cNvPr id="8" name="文本框 7"/>
          <p:cNvSpPr txBox="1"/>
          <p:nvPr/>
        </p:nvSpPr>
        <p:spPr>
          <a:xfrm>
            <a:off x="792816" y="5877384"/>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发现</a:t>
            </a:r>
            <a:r>
              <a:rPr lang="en-US" altLang="zh-CN" dirty="0"/>
              <a:t>Extra tree</a:t>
            </a:r>
            <a:r>
              <a:rPr lang="zh-CN" altLang="en-US" dirty="0"/>
              <a:t>拟合优度最好</a:t>
            </a:r>
            <a:endParaRPr lang="en-US" altLang="zh-CN" dirty="0"/>
          </a:p>
        </p:txBody>
      </p:sp>
      <p:pic>
        <p:nvPicPr>
          <p:cNvPr id="4" name="图片 3"/>
          <p:cNvPicPr>
            <a:picLocks noChangeAspect="1"/>
          </p:cNvPicPr>
          <p:nvPr/>
        </p:nvPicPr>
        <p:blipFill>
          <a:blip r:embed="rId2"/>
          <a:stretch>
            <a:fillRect/>
          </a:stretch>
        </p:blipFill>
        <p:spPr>
          <a:xfrm>
            <a:off x="737344" y="1704663"/>
            <a:ext cx="7229528" cy="40195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模型结果及进一步分析</a:t>
            </a:r>
          </a:p>
        </p:txBody>
      </p:sp>
      <p:sp>
        <p:nvSpPr>
          <p:cNvPr id="6" name="文本框 5"/>
          <p:cNvSpPr txBox="1"/>
          <p:nvPr/>
        </p:nvSpPr>
        <p:spPr>
          <a:xfrm>
            <a:off x="989510" y="1182189"/>
            <a:ext cx="4630783"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进一步对</a:t>
            </a:r>
            <a:r>
              <a:rPr lang="en-US" altLang="zh-CN" dirty="0"/>
              <a:t>extra tree </a:t>
            </a:r>
            <a:r>
              <a:rPr lang="zh-CN" altLang="en-US" dirty="0"/>
              <a:t>算法进行改进分析，</a:t>
            </a:r>
            <a:r>
              <a:rPr lang="en-US" altLang="zh-CN" dirty="0"/>
              <a:t>default</a:t>
            </a:r>
            <a:r>
              <a:rPr lang="zh-CN" altLang="en-US" dirty="0"/>
              <a:t>状态下</a:t>
            </a:r>
            <a:endParaRPr lang="en-US" altLang="zh-CN" dirty="0"/>
          </a:p>
        </p:txBody>
      </p:sp>
      <p:sp>
        <p:nvSpPr>
          <p:cNvPr id="9" name="文本框 8"/>
          <p:cNvSpPr txBox="1"/>
          <p:nvPr/>
        </p:nvSpPr>
        <p:spPr>
          <a:xfrm>
            <a:off x="989510" y="3455880"/>
            <a:ext cx="6097088" cy="646331"/>
          </a:xfrm>
          <a:prstGeom prst="rect">
            <a:avLst/>
          </a:prstGeom>
          <a:noFill/>
        </p:spPr>
        <p:txBody>
          <a:bodyPr wrap="square">
            <a:spAutoFit/>
          </a:bodyPr>
          <a:lstStyle/>
          <a:p>
            <a:r>
              <a:rPr lang="zh-CN" altLang="en-US" dirty="0"/>
              <a:t>实验了</a:t>
            </a:r>
            <a:r>
              <a:rPr lang="en-US" altLang="zh-CN" dirty="0" err="1"/>
              <a:t>n_estimators</a:t>
            </a:r>
            <a:r>
              <a:rPr lang="zh-CN" altLang="en-US" dirty="0"/>
              <a:t>手动调参</a:t>
            </a:r>
            <a:endParaRPr lang="en-US" altLang="zh-CN" dirty="0"/>
          </a:p>
          <a:p>
            <a:r>
              <a:rPr lang="zh-CN" altLang="en-US" dirty="0"/>
              <a:t>发现</a:t>
            </a:r>
            <a:r>
              <a:rPr lang="en-US" altLang="zh-CN" dirty="0" err="1"/>
              <a:t>n_estimators</a:t>
            </a:r>
            <a:r>
              <a:rPr lang="zh-CN" altLang="en-US" dirty="0"/>
              <a:t>分别等于</a:t>
            </a:r>
            <a:r>
              <a:rPr lang="en-US" altLang="zh-CN" dirty="0"/>
              <a:t>180</a:t>
            </a:r>
            <a:r>
              <a:rPr lang="zh-CN" altLang="en-US" dirty="0"/>
              <a:t>和</a:t>
            </a:r>
            <a:r>
              <a:rPr lang="en-US" altLang="zh-CN" dirty="0"/>
              <a:t>70</a:t>
            </a:r>
            <a:r>
              <a:rPr lang="zh-CN" altLang="en-US" dirty="0"/>
              <a:t>时效果最好</a:t>
            </a:r>
          </a:p>
        </p:txBody>
      </p:sp>
      <p:pic>
        <p:nvPicPr>
          <p:cNvPr id="12" name="图片 11"/>
          <p:cNvPicPr>
            <a:picLocks noChangeAspect="1"/>
          </p:cNvPicPr>
          <p:nvPr/>
        </p:nvPicPr>
        <p:blipFill>
          <a:blip r:embed="rId2"/>
          <a:stretch>
            <a:fillRect/>
          </a:stretch>
        </p:blipFill>
        <p:spPr>
          <a:xfrm>
            <a:off x="913927" y="4631098"/>
            <a:ext cx="6863681" cy="991145"/>
          </a:xfrm>
          <a:prstGeom prst="rect">
            <a:avLst/>
          </a:prstGeom>
        </p:spPr>
      </p:pic>
      <p:pic>
        <p:nvPicPr>
          <p:cNvPr id="14" name="图片 13"/>
          <p:cNvPicPr>
            <a:picLocks noChangeAspect="1"/>
          </p:cNvPicPr>
          <p:nvPr/>
        </p:nvPicPr>
        <p:blipFill>
          <a:blip r:embed="rId3"/>
          <a:stretch>
            <a:fillRect/>
          </a:stretch>
        </p:blipFill>
        <p:spPr>
          <a:xfrm>
            <a:off x="1035228" y="2109598"/>
            <a:ext cx="5702235" cy="1120211"/>
          </a:xfrm>
          <a:prstGeom prst="rect">
            <a:avLst/>
          </a:prstGeom>
        </p:spPr>
      </p:pic>
      <p:pic>
        <p:nvPicPr>
          <p:cNvPr id="16" name="图片 15"/>
          <p:cNvPicPr>
            <a:picLocks noChangeAspect="1"/>
          </p:cNvPicPr>
          <p:nvPr/>
        </p:nvPicPr>
        <p:blipFill>
          <a:blip r:embed="rId4"/>
          <a:stretch>
            <a:fillRect/>
          </a:stretch>
        </p:blipFill>
        <p:spPr>
          <a:xfrm>
            <a:off x="5924005" y="3661327"/>
            <a:ext cx="5870194" cy="4661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模型改进</a:t>
            </a:r>
          </a:p>
        </p:txBody>
      </p:sp>
      <p:sp>
        <p:nvSpPr>
          <p:cNvPr id="6" name="文本框 5"/>
          <p:cNvSpPr txBox="1"/>
          <p:nvPr/>
        </p:nvSpPr>
        <p:spPr>
          <a:xfrm>
            <a:off x="989510" y="1182189"/>
            <a:ext cx="4630783"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利用</a:t>
            </a:r>
            <a:r>
              <a:rPr lang="en-US" altLang="zh-CN" dirty="0"/>
              <a:t>H2O </a:t>
            </a:r>
            <a:r>
              <a:rPr lang="en-US" altLang="zh-CN" dirty="0" err="1"/>
              <a:t>automl</a:t>
            </a:r>
            <a:r>
              <a:rPr lang="zh-CN" altLang="en-US" dirty="0"/>
              <a:t>，做自动机器学习分析，得到解决问题的最优模型</a:t>
            </a:r>
            <a:endParaRPr lang="en-US" altLang="zh-CN" dirty="0"/>
          </a:p>
        </p:txBody>
      </p:sp>
      <p:pic>
        <p:nvPicPr>
          <p:cNvPr id="5" name="图片 4"/>
          <p:cNvPicPr>
            <a:picLocks noChangeAspect="1"/>
          </p:cNvPicPr>
          <p:nvPr/>
        </p:nvPicPr>
        <p:blipFill>
          <a:blip r:embed="rId2"/>
          <a:stretch>
            <a:fillRect/>
          </a:stretch>
        </p:blipFill>
        <p:spPr>
          <a:xfrm>
            <a:off x="1160605" y="1931133"/>
            <a:ext cx="4789525" cy="4167941"/>
          </a:xfrm>
          <a:prstGeom prst="rect">
            <a:avLst/>
          </a:prstGeom>
        </p:spPr>
      </p:pic>
      <p:pic>
        <p:nvPicPr>
          <p:cNvPr id="10" name="图片 9"/>
          <p:cNvPicPr>
            <a:picLocks noChangeAspect="1"/>
          </p:cNvPicPr>
          <p:nvPr/>
        </p:nvPicPr>
        <p:blipFill>
          <a:blip r:embed="rId3"/>
          <a:stretch>
            <a:fillRect/>
          </a:stretch>
        </p:blipFill>
        <p:spPr>
          <a:xfrm>
            <a:off x="6793630" y="2080052"/>
            <a:ext cx="4116366" cy="1499171"/>
          </a:xfrm>
          <a:prstGeom prst="rect">
            <a:avLst/>
          </a:prstGeom>
        </p:spPr>
      </p:pic>
      <p:sp>
        <p:nvSpPr>
          <p:cNvPr id="12" name="文本框 11"/>
          <p:cNvSpPr txBox="1"/>
          <p:nvPr/>
        </p:nvSpPr>
        <p:spPr>
          <a:xfrm>
            <a:off x="6386647" y="1182189"/>
            <a:ext cx="4630783" cy="369332"/>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R^2</a:t>
            </a:r>
            <a:r>
              <a:rPr lang="zh-CN" altLang="en-US" dirty="0"/>
              <a:t>和</a:t>
            </a:r>
            <a:r>
              <a:rPr lang="en-US" altLang="zh-CN" dirty="0"/>
              <a:t>RMSE</a:t>
            </a:r>
            <a:r>
              <a:rPr lang="zh-CN" altLang="en-US" dirty="0"/>
              <a:t>结果都好于</a:t>
            </a:r>
            <a:r>
              <a:rPr lang="en-US" altLang="zh-CN" dirty="0"/>
              <a:t>extra trees</a:t>
            </a:r>
            <a:r>
              <a:rPr lang="zh-CN" altLang="en-US" dirty="0"/>
              <a:t>模型</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07819" y="853440"/>
            <a:ext cx="8976360" cy="5151120"/>
          </a:xfrm>
          <a:prstGeom prst="rect">
            <a:avLst/>
          </a:prstGeom>
          <a:solidFill>
            <a:srgbClr val="3F7F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宋体" panose="02010600030101010101" pitchFamily="2" charset="-122"/>
              <a:cs typeface="+mn-cs"/>
            </a:endParaRPr>
          </a:p>
        </p:txBody>
      </p:sp>
      <p:sp>
        <p:nvSpPr>
          <p:cNvPr id="15" name="文本框 14"/>
          <p:cNvSpPr txBox="1"/>
          <p:nvPr/>
        </p:nvSpPr>
        <p:spPr>
          <a:xfrm>
            <a:off x="3563290" y="4043598"/>
            <a:ext cx="5065637" cy="1200329"/>
          </a:xfrm>
          <a:prstGeom prst="rect">
            <a:avLst/>
          </a:prstGeom>
          <a:noFill/>
        </p:spPr>
        <p:txBody>
          <a:bodyPr wrap="square" rtlCol="0">
            <a:spAutoFit/>
          </a:bodyPr>
          <a:lstStyle/>
          <a:p>
            <a:pPr lvl="0" algn="ctr">
              <a:defRPr/>
            </a:pPr>
            <a:r>
              <a:rPr lang="zh-CN" altLang="en-US" sz="3600" spc="600" dirty="0">
                <a:solidFill>
                  <a:srgbClr val="F7F1ED"/>
                </a:solidFill>
                <a:latin typeface="思源黑体 CN Medium" panose="020B0600000000000000" pitchFamily="34" charset="-122"/>
                <a:ea typeface="思源黑体 CN Medium" panose="020B0600000000000000" pitchFamily="34" charset="-122"/>
              </a:rPr>
              <a:t>单斜辉石氧逸度的建立</a:t>
            </a:r>
          </a:p>
        </p:txBody>
      </p:sp>
      <p:sp>
        <p:nvSpPr>
          <p:cNvPr id="17" name="文本框 16"/>
          <p:cNvSpPr txBox="1"/>
          <p:nvPr/>
        </p:nvSpPr>
        <p:spPr>
          <a:xfrm>
            <a:off x="4359133" y="1961497"/>
            <a:ext cx="3473731"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rPr>
              <a:t>0</a:t>
            </a:r>
            <a:r>
              <a:rPr lang="en-US" altLang="zh-CN" sz="13800" noProof="0" dirty="0">
                <a:solidFill>
                  <a:srgbClr val="FFFFFF"/>
                </a:solidFill>
                <a:latin typeface="思源黑体 CN Medium" panose="020B0600000000000000" pitchFamily="34" charset="-122"/>
                <a:ea typeface="思源黑体 CN Medium" panose="020B0600000000000000" pitchFamily="34" charset="-122"/>
              </a:rPr>
              <a:t>4</a:t>
            </a:r>
            <a:endParaRPr kumimoji="0" lang="zh-CN" altLang="en-US"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18" name="图文框 17"/>
          <p:cNvSpPr/>
          <p:nvPr/>
        </p:nvSpPr>
        <p:spPr>
          <a:xfrm>
            <a:off x="2149033" y="1243950"/>
            <a:ext cx="7893934" cy="4370100"/>
          </a:xfrm>
          <a:prstGeom prst="frame">
            <a:avLst>
              <a:gd name="adj1" fmla="val 6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endParaRPr>
          </a:p>
        </p:txBody>
      </p:sp>
      <p:sp>
        <p:nvSpPr>
          <p:cNvPr id="3" name="文本框 2"/>
          <p:cNvSpPr txBox="1"/>
          <p:nvPr/>
        </p:nvSpPr>
        <p:spPr>
          <a:xfrm>
            <a:off x="897255" y="2129155"/>
            <a:ext cx="10217150" cy="2306955"/>
          </a:xfrm>
          <a:prstGeom prst="rect">
            <a:avLst/>
          </a:prstGeom>
          <a:noFill/>
        </p:spPr>
        <p:txBody>
          <a:bodyPr wrap="square" rtlCol="0">
            <a:spAutoFit/>
          </a:bodyPr>
          <a:lstStyle/>
          <a:p>
            <a:pPr indent="457200" fontAlgn="auto"/>
            <a:r>
              <a:rPr lang="zh-CN" altLang="en-US" sz="2400">
                <a:latin typeface="宋体" panose="02010600030101010101" pitchFamily="2" charset="-122"/>
                <a:ea typeface="宋体" panose="02010600030101010101" pitchFamily="2" charset="-122"/>
                <a:cs typeface="宋体" panose="02010600030101010101" pitchFamily="2" charset="-122"/>
              </a:rPr>
              <a:t>整理了关于熔体与单斜辉石之间V分配系数的实验资料，并据此校正DCpx/meltV氧逸度计。实验条件有很宽广的温压范围，压力从1atm–3GPa，温度从1050–1470℃，实验的氧逸度变化区间为 FMQ-5–FMQ+4，熔体成分则包括拉斑玄武岩、碱性玄武岩、苦橄岩、安山岩等多种自然界典型熔体。如此宽泛的热力学及成分区间涵盖了地球上绝大多数岩浆作用的形成条件，为校正单斜辉石氧逸度计打下了坚实的基础。</a:t>
            </a:r>
          </a:p>
        </p:txBody>
      </p:sp>
      <p:sp>
        <p:nvSpPr>
          <p:cNvPr id="4" name="文本框 3"/>
          <p:cNvSpPr txBox="1"/>
          <p:nvPr/>
        </p:nvSpPr>
        <p:spPr>
          <a:xfrm>
            <a:off x="704850" y="571500"/>
            <a:ext cx="4064000" cy="521970"/>
          </a:xfrm>
          <a:prstGeom prst="rect">
            <a:avLst/>
          </a:prstGeom>
          <a:noFill/>
        </p:spPr>
        <p:txBody>
          <a:bodyPr wrap="square" rtlCol="0">
            <a:spAutoFit/>
          </a:bodyPr>
          <a:lstStyle/>
          <a:p>
            <a:r>
              <a:rPr lang="zh-CN" altLang="en-US" sz="2800">
                <a:latin typeface="宋体" panose="02010600030101010101" pitchFamily="2" charset="-122"/>
                <a:ea typeface="宋体" panose="02010600030101010101" pitchFamily="2" charset="-122"/>
              </a:rPr>
              <a:t>单斜辉石氧逸度计</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endParaRPr>
          </a:p>
        </p:txBody>
      </p:sp>
      <p:pic>
        <p:nvPicPr>
          <p:cNvPr id="2" name="图片 1"/>
          <p:cNvPicPr>
            <a:picLocks noChangeAspect="1"/>
          </p:cNvPicPr>
          <p:nvPr>
            <p:custDataLst>
              <p:tags r:id="rId1"/>
            </p:custDataLst>
          </p:nvPr>
        </p:nvPicPr>
        <p:blipFill>
          <a:blip r:embed="rId4"/>
          <a:stretch>
            <a:fillRect/>
          </a:stretch>
        </p:blipFill>
        <p:spPr>
          <a:xfrm>
            <a:off x="1321435" y="601980"/>
            <a:ext cx="9571355" cy="5667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1442720" y="616585"/>
            <a:ext cx="9305925" cy="562483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832485" y="1049655"/>
            <a:ext cx="10556240" cy="496379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79450" y="1972310"/>
            <a:ext cx="5492750" cy="3216910"/>
          </a:xfrm>
          <a:prstGeom prst="rect">
            <a:avLst/>
          </a:prstGeom>
          <a:noFill/>
        </p:spPr>
        <p:txBody>
          <a:bodyPr wrap="square" rtlCol="0">
            <a:noAutofit/>
          </a:bodyPr>
          <a:lstStyle/>
          <a:p>
            <a:pPr indent="457200" fontAlgn="auto"/>
            <a:r>
              <a:rPr lang="zh-CN" altLang="en-US" sz="2400">
                <a:latin typeface="宋体" panose="02010600030101010101" pitchFamily="2" charset="-122"/>
                <a:ea typeface="宋体" panose="02010600030101010101" pitchFamily="2" charset="-122"/>
                <a:cs typeface="宋体" panose="02010600030101010101" pitchFamily="2" charset="-122"/>
              </a:rPr>
              <a:t>如图2.6所示，DCpx/meltV表现出了随着氧逸度的升高而降低的趋势，表明氧逸度是影响V分配系数的首要因素。</a:t>
            </a:r>
          </a:p>
          <a:p>
            <a:pPr indent="457200" fontAlgn="auto"/>
            <a:r>
              <a:rPr lang="zh-CN" altLang="en-US" sz="2400">
                <a:latin typeface="宋体" panose="02010600030101010101" pitchFamily="2" charset="-122"/>
                <a:ea typeface="宋体" panose="02010600030101010101" pitchFamily="2" charset="-122"/>
                <a:cs typeface="宋体" panose="02010600030101010101" pitchFamily="2" charset="-122"/>
              </a:rPr>
              <a:t>在同样的氧逸度条件下，DCpx/melt V变化超过了一个数量级（图2.6），这表明在建立DCpx/meltV氧逸度计时还需要校正温度、压力、熔体成分等其它因素的影响。</a:t>
            </a:r>
          </a:p>
        </p:txBody>
      </p:sp>
      <p:pic>
        <p:nvPicPr>
          <p:cNvPr id="13" name="图片 12"/>
          <p:cNvPicPr>
            <a:picLocks noChangeAspect="1"/>
          </p:cNvPicPr>
          <p:nvPr>
            <p:custDataLst>
              <p:tags r:id="rId1"/>
            </p:custDataLst>
          </p:nvPr>
        </p:nvPicPr>
        <p:blipFill>
          <a:blip r:embed="rId4"/>
          <a:stretch>
            <a:fillRect/>
          </a:stretch>
        </p:blipFill>
        <p:spPr>
          <a:xfrm>
            <a:off x="6288405" y="1753870"/>
            <a:ext cx="5314950" cy="3543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endParaRPr>
          </a:p>
        </p:txBody>
      </p:sp>
      <p:sp>
        <p:nvSpPr>
          <p:cNvPr id="18" name="文本框 17"/>
          <p:cNvSpPr txBox="1"/>
          <p:nvPr/>
        </p:nvSpPr>
        <p:spPr>
          <a:xfrm>
            <a:off x="364490" y="443865"/>
            <a:ext cx="5578475" cy="5881370"/>
          </a:xfrm>
          <a:prstGeom prst="rect">
            <a:avLst/>
          </a:prstGeom>
          <a:noFill/>
        </p:spPr>
        <p:txBody>
          <a:bodyPr wrap="square" rtlCol="0">
            <a:noAutofit/>
          </a:bodyPr>
          <a:lstStyle/>
          <a:p>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为了定量约束不同物理化学参数对DCpx/meltV的影响，进行了多元线性回归计算来获取DCpx/meltV 与氧逸度、温度、矿物成分以及熔体结构的公式。</a:t>
            </a:r>
          </a:p>
          <a:p>
            <a:r>
              <a:rPr lang="zh-CN" altLang="en-US">
                <a:latin typeface="宋体" panose="02010600030101010101" pitchFamily="2" charset="-122"/>
                <a:ea typeface="宋体" panose="02010600030101010101" pitchFamily="2" charset="-122"/>
                <a:cs typeface="宋体" panose="02010600030101010101" pitchFamily="2" charset="-122"/>
              </a:rPr>
              <a:t>单斜辉石中ⅣAl含量被用来代表单斜辉石成分，而熔体结构则使用每个四次配位阳离子所含有的非桥氧数来代表，最终获得了DCpx/meltV氧逸度计：</a:t>
            </a:r>
          </a:p>
          <a:p>
            <a:r>
              <a:rPr lang="zh-CN" altLang="en-US">
                <a:latin typeface="宋体" panose="02010600030101010101" pitchFamily="2" charset="-122"/>
                <a:ea typeface="宋体" panose="02010600030101010101" pitchFamily="2" charset="-122"/>
                <a:cs typeface="宋体" panose="02010600030101010101" pitchFamily="2" charset="-122"/>
              </a:rPr>
              <a:t> </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log10fO2(ΔFMQ)=5.91(±1.67)-3.75(±0.16) log10 DCpx/melt V - 0.0032(± 0.0015)T+3.40(± 1.27) ⅣAl -2.23(± 0.37) NBO/T （公式</a:t>
            </a:r>
            <a:r>
              <a:rPr lang="en-US" altLang="zh-CN">
                <a:latin typeface="宋体" panose="02010600030101010101" pitchFamily="2" charset="-122"/>
                <a:ea typeface="宋体" panose="02010600030101010101" pitchFamily="2" charset="-122"/>
                <a:cs typeface="宋体" panose="02010600030101010101" pitchFamily="2" charset="-122"/>
              </a:rPr>
              <a:t>2.2</a:t>
            </a:r>
            <a:r>
              <a:rPr lang="zh-CN" altLang="en-US">
                <a:latin typeface="宋体" panose="02010600030101010101" pitchFamily="2" charset="-122"/>
                <a:ea typeface="宋体" panose="02010600030101010101" pitchFamily="2" charset="-122"/>
                <a:cs typeface="宋体" panose="02010600030101010101" pitchFamily="2" charset="-122"/>
              </a:rPr>
              <a:t>）</a:t>
            </a:r>
          </a:p>
          <a:p>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T 代表了温度，ⅣAl 代表了单斜辉石分子式中四面体配位 Al 含量，NBO/T 代表了每个四次配位阳离子所含有的非桥氧数，氧逸度则相对于 FMQ 缓冲线校正。（括号中的数值则代表了分析过程中的误差）</a:t>
            </a:r>
          </a:p>
          <a:p>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通过与已发表的DCpx/meltV氧逸度计对比，我们发现校正矿物成分与熔体聚合度对DCpx/meltV的影响会显著提高氧逸度计的精度。公式（2.2）的 R2 值为 0.93，均方根误差（RMSE）为 0.55，而未校正熔体聚合度的 Canil与 Wang et al.方法的误差较大，其 RMSE 分别为1.02和1.03（图 2.7）</a:t>
            </a:r>
          </a:p>
        </p:txBody>
      </p:sp>
      <p:pic>
        <p:nvPicPr>
          <p:cNvPr id="19" name="图片 18"/>
          <p:cNvPicPr>
            <a:picLocks noChangeAspect="1"/>
          </p:cNvPicPr>
          <p:nvPr>
            <p:custDataLst>
              <p:tags r:id="rId1"/>
            </p:custDataLst>
          </p:nvPr>
        </p:nvPicPr>
        <p:blipFill>
          <a:blip r:embed="rId4"/>
          <a:stretch>
            <a:fillRect/>
          </a:stretch>
        </p:blipFill>
        <p:spPr>
          <a:xfrm>
            <a:off x="6049010" y="577215"/>
            <a:ext cx="5548630" cy="5291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07819" y="853440"/>
            <a:ext cx="8976360" cy="5151120"/>
          </a:xfrm>
          <a:prstGeom prst="rect">
            <a:avLst/>
          </a:prstGeom>
          <a:solidFill>
            <a:srgbClr val="3F7F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宋体" panose="02010600030101010101" pitchFamily="2" charset="-122"/>
              <a:cs typeface="+mn-cs"/>
            </a:endParaRPr>
          </a:p>
        </p:txBody>
      </p:sp>
      <p:sp>
        <p:nvSpPr>
          <p:cNvPr id="15" name="文本框 14"/>
          <p:cNvSpPr txBox="1"/>
          <p:nvPr/>
        </p:nvSpPr>
        <p:spPr>
          <a:xfrm>
            <a:off x="3563290" y="4043598"/>
            <a:ext cx="5065637" cy="1198880"/>
          </a:xfrm>
          <a:prstGeom prst="rect">
            <a:avLst/>
          </a:prstGeom>
          <a:noFill/>
        </p:spPr>
        <p:txBody>
          <a:bodyPr wrap="square" rtlCol="0">
            <a:spAutoFit/>
          </a:bodyPr>
          <a:lstStyle/>
          <a:p>
            <a:pPr lvl="0" algn="ctr">
              <a:defRPr/>
            </a:pPr>
            <a:r>
              <a:rPr lang="zh-CN" altLang="en-US" sz="3600" spc="600" dirty="0">
                <a:solidFill>
                  <a:srgbClr val="F7F1ED"/>
                </a:solidFill>
                <a:latin typeface="思源黑体 CN Medium" panose="020B0600000000000000" pitchFamily="34" charset="-122"/>
                <a:ea typeface="思源黑体 CN Medium" panose="020B0600000000000000" pitchFamily="34" charset="-122"/>
              </a:rPr>
              <a:t>一种单斜辉石温度计的建立</a:t>
            </a:r>
          </a:p>
        </p:txBody>
      </p:sp>
      <p:sp>
        <p:nvSpPr>
          <p:cNvPr id="17" name="文本框 16"/>
          <p:cNvSpPr txBox="1"/>
          <p:nvPr/>
        </p:nvSpPr>
        <p:spPr>
          <a:xfrm>
            <a:off x="4359133" y="1961497"/>
            <a:ext cx="3473731"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rPr>
              <a:t>01</a:t>
            </a:r>
            <a:endParaRPr kumimoji="0" lang="zh-CN" altLang="en-US" sz="13800" i="0" u="none" strike="noStrike" kern="120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endParaRPr>
          </a:p>
        </p:txBody>
      </p:sp>
      <p:sp>
        <p:nvSpPr>
          <p:cNvPr id="18" name="图文框 17"/>
          <p:cNvSpPr/>
          <p:nvPr/>
        </p:nvSpPr>
        <p:spPr>
          <a:xfrm>
            <a:off x="2149033" y="1243950"/>
            <a:ext cx="7893934" cy="4370100"/>
          </a:xfrm>
          <a:prstGeom prst="frame">
            <a:avLst>
              <a:gd name="adj1" fmla="val 6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Medium" panose="020B0600000000000000" pitchFamily="34" charset="-122"/>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defRPr/>
            </a:pPr>
            <a:r>
              <a:rPr lang="zh-CN" altLang="en-US" sz="2400" dirty="0">
                <a:solidFill>
                  <a:schemeClr val="tx1"/>
                </a:solidFill>
                <a:latin typeface="楷体" panose="02010609060101010101" charset="-122"/>
                <a:ea typeface="楷体" panose="02010609060101010101" charset="-122"/>
                <a:cs typeface="Meiryo UI" panose="020B0604030504040204" pitchFamily="34" charset="-128"/>
              </a:rPr>
              <a:t>总结</a:t>
            </a:r>
          </a:p>
        </p:txBody>
      </p:sp>
      <p:sp>
        <p:nvSpPr>
          <p:cNvPr id="2" name="文本框 1"/>
          <p:cNvSpPr txBox="1"/>
          <p:nvPr/>
        </p:nvSpPr>
        <p:spPr>
          <a:xfrm>
            <a:off x="687070" y="2297430"/>
            <a:ext cx="10435590" cy="5317490"/>
          </a:xfrm>
          <a:prstGeom prst="rect">
            <a:avLst/>
          </a:prstGeom>
          <a:noFill/>
        </p:spPr>
        <p:txBody>
          <a:bodyPr wrap="square" rtlCol="0">
            <a:noAutofit/>
          </a:bodyPr>
          <a:lstStyle/>
          <a:p>
            <a:pPr algn="just"/>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通过校正温度、矿物成分以及熔体结构对 DCpx/melt V 的影响，建立了全新的单斜辉石氧逸度计并取得了较高的精度（RMSE=0.55）。</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3F7FA5"/>
                </a:solidFill>
                <a:effectLst/>
                <a:uLnTx/>
                <a:uFillTx/>
                <a:latin typeface="思源黑体 CN Heavy" panose="020B0A00000000000000" pitchFamily="34" charset="-122"/>
                <a:ea typeface="思源黑体 CN Heavy" panose="020B0A00000000000000" pitchFamily="34" charset="-122"/>
                <a:cs typeface="Meiryo UI" panose="020B0604030504040204" pitchFamily="34" charset="-128"/>
              </a:rPr>
              <a:t>参考文献</a:t>
            </a:r>
          </a:p>
        </p:txBody>
      </p:sp>
      <p:sp>
        <p:nvSpPr>
          <p:cNvPr id="6" name="文本框 5"/>
          <p:cNvSpPr txBox="1"/>
          <p:nvPr/>
        </p:nvSpPr>
        <p:spPr>
          <a:xfrm>
            <a:off x="810239" y="1029121"/>
            <a:ext cx="10729248" cy="458221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[1] Wang X, Hou T, Wang M, et al. A new clinopyroxene thermobarometer for mafic to intermediate magmatic systems[J]. European Journal of Mineralogy, 2021, 33(5): 621-637.</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[2]</a:t>
            </a:r>
            <a:r>
              <a:rPr kumimoji="0" lang="en-US" altLang="zh-CN" sz="1400" b="0" i="0" u="none" strike="noStrike" kern="1200" cap="none" spc="0" normalizeH="0" baseline="0" noProof="0" dirty="0">
                <a:ln>
                  <a:noFill/>
                </a:ln>
                <a:solidFill>
                  <a:srgbClr val="464646"/>
                </a:solidFill>
                <a:effectLst/>
                <a:uLnTx/>
                <a:uFillTx/>
                <a:latin typeface="Open Sans" panose="020B0606030504020204" pitchFamily="34" charset="0"/>
                <a:ea typeface="等线" panose="02010600030101010101" pitchFamily="2" charset="-122"/>
                <a:cs typeface="+mn-cs"/>
              </a:rPr>
              <a:t> Wang, X., Hou, T., Wang, M., Zhang, C., Zhang, Z., Pan, R., </a:t>
            </a:r>
            <a:r>
              <a:rPr kumimoji="0" lang="en-US" altLang="zh-CN" sz="1400" b="0" i="0" u="none" strike="noStrike" kern="1200" cap="none" spc="0" normalizeH="0" baseline="0" noProof="0" dirty="0" err="1">
                <a:ln>
                  <a:noFill/>
                </a:ln>
                <a:solidFill>
                  <a:srgbClr val="464646"/>
                </a:solidFill>
                <a:effectLst/>
                <a:uLnTx/>
                <a:uFillTx/>
                <a:latin typeface="Open Sans" panose="020B0606030504020204" pitchFamily="34" charset="0"/>
                <a:ea typeface="等线" panose="02010600030101010101" pitchFamily="2" charset="-122"/>
                <a:cs typeface="+mn-cs"/>
              </a:rPr>
              <a:t>Marxer</a:t>
            </a:r>
            <a:r>
              <a:rPr kumimoji="0" lang="en-US" altLang="zh-CN" sz="1400" b="0" i="0" u="none" strike="noStrike" kern="1200" cap="none" spc="0" normalizeH="0" baseline="0" noProof="0" dirty="0">
                <a:ln>
                  <a:noFill/>
                </a:ln>
                <a:solidFill>
                  <a:srgbClr val="464646"/>
                </a:solidFill>
                <a:effectLst/>
                <a:uLnTx/>
                <a:uFillTx/>
                <a:latin typeface="Open Sans" panose="020B0606030504020204" pitchFamily="34" charset="0"/>
                <a:ea typeface="等线" panose="02010600030101010101" pitchFamily="2" charset="-122"/>
                <a:cs typeface="+mn-cs"/>
              </a:rPr>
              <a:t>, F., and Zhang, H.: A new clinopyroxene thermobarometer for mafic to intermediate magmatic systems, Eur. J. Mineral., 33, 621–637, https://doi.org/10.5194/ejm-33-621-2021, 2021.</a:t>
            </a:r>
            <a:endPar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[3]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Petrelli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M.,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Caricchi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L., &amp;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Perugini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D. (2020). Machine learning thermo-barometry: Application to clinopyroxene-bearing magmas. Journal of Geophysical Research: Solid Earth, 125, e2020JB020130. </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hlinkClick r:id="rId2"/>
              </a:rPr>
              <a:t>https://doi.org/10.1029/2020JB020130</a:t>
            </a:r>
            <a:endPar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[4] Jorgenson, C., Higgins, O.,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Petrelli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M.,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Bégué</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F., &amp;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Caricchi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L. (2022). A machine learning-based approach to clinopyroxene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thermobarometry</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Model optimization and distribution for use in Earth sciences. Journal of Geophysical Research: Solid Earth, 127, e2021JB022904. </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hlinkClick r:id="rId3"/>
              </a:rPr>
              <a:t>https://doi.org/10.1029/2021JB022904</a:t>
            </a:r>
            <a:endPar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[5] Higgins, O., Sheldrake, T. &amp;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Caricchi</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L. Machine learning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thermobarometry</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and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chemometry</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using amphibole and clinopyroxene: a window into the roots of an arc volcano (Mount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Liamuiga</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Saint Kitts). </a:t>
            </a:r>
            <a:r>
              <a:rPr kumimoji="0" lang="en-US" altLang="zh-CN" sz="1400" b="0" i="0" u="none" strike="noStrike" kern="1200" cap="none" spc="0" normalizeH="0" baseline="0" noProof="0" dirty="0" err="1">
                <a:ln>
                  <a:noFill/>
                </a:ln>
                <a:solidFill>
                  <a:srgbClr val="1C1D1E"/>
                </a:solidFill>
                <a:effectLst/>
                <a:uLnTx/>
                <a:uFillTx/>
                <a:latin typeface="Open Sans" panose="020B0606030504020204" pitchFamily="34" charset="0"/>
                <a:ea typeface="等线" panose="02010600030101010101" pitchFamily="2" charset="-122"/>
                <a:cs typeface="+mn-cs"/>
              </a:rPr>
              <a:t>Contrib</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 Mineral Petrol 177, 10 (2022). </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hlinkClick r:id="rId4"/>
              </a:rPr>
              <a:t>https://doi.org/10.1007/s00410-021-01874-6</a:t>
            </a:r>
            <a:endPar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[6]</a:t>
            </a:r>
            <a:r>
              <a:rPr kumimoji="0" lang="zh-CN" altLang="en-US"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徐义刚．</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1993</a:t>
            </a:r>
            <a:r>
              <a:rPr kumimoji="0" lang="zh-CN" altLang="en-US"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．适用于幔源包体的地质温度计．岩石学报，</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9:167-180</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[7]</a:t>
            </a:r>
            <a:r>
              <a:rPr kumimoji="0" lang="zh-CN" altLang="en-US"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张方毅 </a:t>
            </a:r>
            <a:r>
              <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2022.7 </a:t>
            </a:r>
            <a:r>
              <a:rPr kumimoji="0" lang="zh-CN" altLang="en-US"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rPr>
              <a:t>幔源岩浆的氧逸度：来自橄榄石和单斜辉石氧逸度计的约束</a:t>
            </a:r>
            <a:endParaRPr kumimoji="0" lang="en-US" altLang="zh-CN" sz="1400" b="0" i="0" u="none" strike="noStrike" kern="1200" cap="none" spc="0" normalizeH="0" baseline="0" noProof="0" dirty="0">
              <a:ln>
                <a:noFill/>
              </a:ln>
              <a:solidFill>
                <a:srgbClr val="1C1D1E"/>
              </a:solidFill>
              <a:effectLst/>
              <a:uLnTx/>
              <a:uFillTx/>
              <a:latin typeface="Open Sans" panose="020B0606030504020204" pitchFamily="34" charset="0"/>
              <a:ea typeface="等线"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f4bb5be3e2152d0be5f1635aa3ee5a33E6DD9EB6C71F4F179BAB7AE0B57C3F8359103873511F92A5B708547D4B17A08C0273121C22B542FF37C108EC636541EC6D8B0743D4BC2EF7A0B42B998AA7195F70CBE294C597E9660A8028B3FF2D7D44A135630CC32BD3F37BB5FFE2050F7E712597E602A45BDCBD1078F78F607B886CDD2042C699DE6DA3"/>
          <p:cNvPicPr>
            <a:picLocks noChangeAspect="1"/>
          </p:cNvPicPr>
          <p:nvPr/>
        </p:nvPicPr>
        <p:blipFill>
          <a:blip r:embed="rId3" cstate="print">
            <a:duotone>
              <a:prstClr val="black"/>
              <a:srgbClr val="BA4651">
                <a:tint val="45000"/>
                <a:satMod val="400000"/>
              </a:srgbClr>
            </a:duotone>
            <a:extLst>
              <a:ext uri="{28A0092B-C50C-407E-A947-70E740481C1C}">
                <a14:useLocalDpi xmlns:a14="http://schemas.microsoft.com/office/drawing/2010/main" val="0"/>
              </a:ext>
            </a:extLst>
          </a:blip>
          <a:stretch>
            <a:fillRect/>
          </a:stretch>
        </p:blipFill>
        <p:spPr>
          <a:xfrm>
            <a:off x="3913728" y="1007118"/>
            <a:ext cx="3904658" cy="1212136"/>
          </a:xfrm>
          <a:prstGeom prst="rect">
            <a:avLst/>
          </a:prstGeom>
        </p:spPr>
      </p:pic>
      <p:sp>
        <p:nvSpPr>
          <p:cNvPr id="6" name="文本框 5"/>
          <p:cNvSpPr txBox="1"/>
          <p:nvPr/>
        </p:nvSpPr>
        <p:spPr>
          <a:xfrm>
            <a:off x="1193798" y="2727675"/>
            <a:ext cx="10492575" cy="1200329"/>
          </a:xfrm>
          <a:prstGeom prst="rect">
            <a:avLst/>
          </a:prstGeom>
          <a:noFill/>
        </p:spPr>
        <p:txBody>
          <a:bodyPr wrap="square" rtlCol="0">
            <a:spAutoFit/>
            <a:scene3d>
              <a:camera prst="orthographicFront"/>
              <a:lightRig rig="threePt" dir="t"/>
            </a:scene3d>
            <a:sp3d contourW="12700"/>
          </a:bodyPr>
          <a:lstStyle/>
          <a:p>
            <a:pPr algn="ctr"/>
            <a:r>
              <a:rPr lang="zh-CN" altLang="en-US" sz="7200" b="1" dirty="0">
                <a:solidFill>
                  <a:srgbClr val="BA4651"/>
                </a:solidFill>
                <a:latin typeface="思源黑体 CN Heavy" panose="020B0A00000000000000" pitchFamily="34" charset="-122"/>
                <a:ea typeface="思源黑体 CN Heavy" panose="020B0A00000000000000" pitchFamily="34" charset="-122"/>
                <a:cs typeface="+mn-ea"/>
                <a:sym typeface="+mn-lt"/>
              </a:rPr>
              <a:t>谢谢观看！</a:t>
            </a:r>
            <a:endParaRPr lang="en-US" altLang="zh-CN" sz="7200" dirty="0">
              <a:solidFill>
                <a:srgbClr val="BA4651"/>
              </a:solidFill>
              <a:latin typeface="思源黑体 CN Regular" panose="020B0500000000000000" pitchFamily="34" charset="-122"/>
              <a:ea typeface="思源黑体 CN Regular" panose="020B0500000000000000" pitchFamily="34" charset="-122"/>
              <a:cs typeface="+mn-ea"/>
              <a:sym typeface="+mn-lt"/>
            </a:endParaRPr>
          </a:p>
        </p:txBody>
      </p:sp>
      <p:sp>
        <p:nvSpPr>
          <p:cNvPr id="7" name="文本框 6"/>
          <p:cNvSpPr txBox="1"/>
          <p:nvPr/>
        </p:nvSpPr>
        <p:spPr>
          <a:xfrm>
            <a:off x="665347" y="5215250"/>
            <a:ext cx="6095198" cy="1200329"/>
          </a:xfrm>
          <a:prstGeom prst="rect">
            <a:avLst/>
          </a:prstGeom>
          <a:noFill/>
        </p:spPr>
        <p:txBody>
          <a:bodyPr wrap="square">
            <a:spAutoFit/>
          </a:bodyPr>
          <a:lstStyle/>
          <a:p>
            <a:r>
              <a:rPr lang="zh-CN" altLang="en-US" dirty="0"/>
              <a:t>温度计：黄一召 </a:t>
            </a:r>
            <a:endParaRPr lang="en-US" altLang="zh-CN" dirty="0"/>
          </a:p>
          <a:p>
            <a:r>
              <a:rPr lang="zh-CN" altLang="en-US" dirty="0"/>
              <a:t>压力计：郑旭阳 </a:t>
            </a:r>
            <a:endParaRPr lang="en-US" altLang="zh-CN" dirty="0"/>
          </a:p>
          <a:p>
            <a:r>
              <a:rPr lang="zh-CN" altLang="en-US" dirty="0"/>
              <a:t>氧逸度计：刘永越</a:t>
            </a:r>
            <a:endParaRPr lang="en-US" altLang="zh-CN" dirty="0"/>
          </a:p>
          <a:p>
            <a:r>
              <a:rPr lang="zh-CN" altLang="en-US" dirty="0"/>
              <a:t>机器学习：何可人、李柯毅</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背景</a:t>
            </a:r>
          </a:p>
        </p:txBody>
      </p:sp>
      <p:sp>
        <p:nvSpPr>
          <p:cNvPr id="19" name="文本框 18"/>
          <p:cNvSpPr txBox="1"/>
          <p:nvPr/>
        </p:nvSpPr>
        <p:spPr>
          <a:xfrm>
            <a:off x="1016000" y="905510"/>
            <a:ext cx="10128250" cy="5077460"/>
          </a:xfrm>
          <a:prstGeom prst="rect">
            <a:avLst/>
          </a:prstGeom>
          <a:noFill/>
        </p:spPr>
        <p:txBody>
          <a:bodyPr wrap="square" rtlCol="0">
            <a:spAutoFit/>
          </a:bodyPr>
          <a:lstStyle/>
          <a:p>
            <a:r>
              <a:rPr lang="en-US" altLang="zh-CN"/>
              <a:t>1966</a:t>
            </a:r>
            <a:r>
              <a:rPr lang="zh-CN" altLang="en-US"/>
              <a:t>年，</a:t>
            </a:r>
            <a:r>
              <a:rPr lang="en-US" altLang="zh-CN"/>
              <a:t>Davis  B.T.C  </a:t>
            </a:r>
            <a:r>
              <a:rPr lang="zh-CN" altLang="en-US"/>
              <a:t>和</a:t>
            </a:r>
            <a:r>
              <a:rPr lang="en-US" altLang="zh-CN"/>
              <a:t> Boyd F.R</a:t>
            </a:r>
            <a:r>
              <a:rPr lang="zh-CN" altLang="en-US"/>
              <a:t>首次证明在简单</a:t>
            </a:r>
            <a:r>
              <a:rPr lang="en-US" altLang="zh-CN"/>
              <a:t>Cao-Mgo-SiO2</a:t>
            </a:r>
            <a:r>
              <a:rPr lang="zh-CN" altLang="en-US"/>
              <a:t>（</a:t>
            </a:r>
            <a:r>
              <a:rPr lang="en-US" altLang="zh-CN"/>
              <a:t>CMS</a:t>
            </a:r>
            <a:r>
              <a:rPr lang="zh-CN" altLang="en-US"/>
              <a:t>）体系中单斜辉石和斜方辉石的混溶间隔（</a:t>
            </a:r>
            <a:r>
              <a:rPr lang="en-US" altLang="zh-CN"/>
              <a:t>Micibity gap)</a:t>
            </a:r>
            <a:r>
              <a:rPr lang="zh-CN" altLang="en-US"/>
              <a:t>是温度的函数。</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许多以此为依据的地质温度计相继问世,特别是近十多来，随着高温高压实验手段的不断改善，一大批较高质量的实验数据的积累，更使地质温压计这一领域的发展如雨后春笋。</a:t>
            </a:r>
          </a:p>
        </p:txBody>
      </p:sp>
      <p:pic>
        <p:nvPicPr>
          <p:cNvPr id="20" name="图片 19"/>
          <p:cNvPicPr>
            <a:picLocks noChangeAspect="1"/>
          </p:cNvPicPr>
          <p:nvPr>
            <p:custDataLst>
              <p:tags r:id="rId1"/>
            </p:custDataLst>
          </p:nvPr>
        </p:nvPicPr>
        <p:blipFill>
          <a:blip r:embed="rId5"/>
          <a:stretch>
            <a:fillRect/>
          </a:stretch>
        </p:blipFill>
        <p:spPr>
          <a:xfrm>
            <a:off x="771525" y="1562735"/>
            <a:ext cx="5031105" cy="3456940"/>
          </a:xfrm>
          <a:prstGeom prst="rect">
            <a:avLst/>
          </a:prstGeom>
        </p:spPr>
      </p:pic>
      <p:pic>
        <p:nvPicPr>
          <p:cNvPr id="21" name="图片 20"/>
          <p:cNvPicPr>
            <a:picLocks noChangeAspect="1"/>
          </p:cNvPicPr>
          <p:nvPr>
            <p:custDataLst>
              <p:tags r:id="rId2"/>
            </p:custDataLst>
          </p:nvPr>
        </p:nvPicPr>
        <p:blipFill>
          <a:blip r:embed="rId6"/>
          <a:stretch>
            <a:fillRect/>
          </a:stretch>
        </p:blipFill>
        <p:spPr>
          <a:xfrm>
            <a:off x="6276340" y="1562735"/>
            <a:ext cx="4302125" cy="3320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建立过程中遇到的问题</a:t>
            </a:r>
          </a:p>
        </p:txBody>
      </p:sp>
      <p:grpSp>
        <p:nvGrpSpPr>
          <p:cNvPr id="2" name="组合 1"/>
          <p:cNvGrpSpPr/>
          <p:nvPr/>
        </p:nvGrpSpPr>
        <p:grpSpPr>
          <a:xfrm>
            <a:off x="1149722" y="2296418"/>
            <a:ext cx="2568001" cy="2813338"/>
            <a:chOff x="2270497" y="1907163"/>
            <a:chExt cx="2568001" cy="2813338"/>
          </a:xfrm>
        </p:grpSpPr>
        <p:grpSp>
          <p:nvGrpSpPr>
            <p:cNvPr id="27" name="组合 26" descr="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
            <p:cNvGrpSpPr/>
            <p:nvPr/>
          </p:nvGrpSpPr>
          <p:grpSpPr>
            <a:xfrm>
              <a:off x="2747087" y="1907163"/>
              <a:ext cx="1521837" cy="1521837"/>
              <a:chOff x="3683540" y="1303506"/>
              <a:chExt cx="1478031" cy="1478031"/>
            </a:xfrm>
          </p:grpSpPr>
          <p:sp>
            <p:nvSpPr>
              <p:cNvPr id="26" name="椭圆 25"/>
              <p:cNvSpPr/>
              <p:nvPr/>
            </p:nvSpPr>
            <p:spPr>
              <a:xfrm>
                <a:off x="3683540" y="1303506"/>
                <a:ext cx="1478031" cy="1478031"/>
              </a:xfrm>
              <a:prstGeom prst="ellipse">
                <a:avLst/>
              </a:prstGeom>
              <a:solidFill>
                <a:srgbClr val="3E8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思源黑体 CN Medium" panose="020B0600000000000000" pitchFamily="34" charset="-122"/>
                  <a:ea typeface="思源黑体 CN Medium" panose="020B0600000000000000" pitchFamily="34" charset="-122"/>
                </a:endParaRPr>
              </a:p>
            </p:txBody>
          </p:sp>
          <p:grpSp>
            <p:nvGrpSpPr>
              <p:cNvPr id="5" name="Group 4"/>
              <p:cNvGrpSpPr>
                <a:grpSpLocks noChangeAspect="1"/>
              </p:cNvGrpSpPr>
              <p:nvPr/>
            </p:nvGrpSpPr>
            <p:grpSpPr bwMode="auto">
              <a:xfrm>
                <a:off x="3875430" y="1437194"/>
                <a:ext cx="1094251" cy="1263139"/>
                <a:chOff x="1047" y="930"/>
                <a:chExt cx="933" cy="1077"/>
              </a:xfrm>
              <a:solidFill>
                <a:schemeClr val="bg1"/>
              </a:solidFill>
            </p:grpSpPr>
            <p:sp>
              <p:nvSpPr>
                <p:cNvPr id="16" name="Freeform 5"/>
                <p:cNvSpPr/>
                <p:nvPr/>
              </p:nvSpPr>
              <p:spPr bwMode="auto">
                <a:xfrm>
                  <a:off x="1388" y="1817"/>
                  <a:ext cx="252" cy="55"/>
                </a:xfrm>
                <a:custGeom>
                  <a:avLst/>
                  <a:gdLst>
                    <a:gd name="T0" fmla="*/ 95 w 106"/>
                    <a:gd name="T1" fmla="*/ 0 h 23"/>
                    <a:gd name="T2" fmla="*/ 12 w 106"/>
                    <a:gd name="T3" fmla="*/ 0 h 23"/>
                    <a:gd name="T4" fmla="*/ 0 w 106"/>
                    <a:gd name="T5" fmla="*/ 11 h 23"/>
                    <a:gd name="T6" fmla="*/ 12 w 106"/>
                    <a:gd name="T7" fmla="*/ 23 h 23"/>
                    <a:gd name="T8" fmla="*/ 95 w 106"/>
                    <a:gd name="T9" fmla="*/ 23 h 23"/>
                    <a:gd name="T10" fmla="*/ 106 w 106"/>
                    <a:gd name="T11" fmla="*/ 11 h 23"/>
                    <a:gd name="T12" fmla="*/ 95 w 10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06" h="23">
                      <a:moveTo>
                        <a:pt x="95" y="0"/>
                      </a:moveTo>
                      <a:cubicBezTo>
                        <a:pt x="12" y="0"/>
                        <a:pt x="12" y="0"/>
                        <a:pt x="12" y="0"/>
                      </a:cubicBezTo>
                      <a:cubicBezTo>
                        <a:pt x="5" y="0"/>
                        <a:pt x="0" y="5"/>
                        <a:pt x="0" y="11"/>
                      </a:cubicBezTo>
                      <a:cubicBezTo>
                        <a:pt x="0" y="18"/>
                        <a:pt x="5" y="23"/>
                        <a:pt x="12" y="23"/>
                      </a:cubicBezTo>
                      <a:cubicBezTo>
                        <a:pt x="95" y="23"/>
                        <a:pt x="95" y="23"/>
                        <a:pt x="95" y="23"/>
                      </a:cubicBezTo>
                      <a:cubicBezTo>
                        <a:pt x="101" y="23"/>
                        <a:pt x="106" y="18"/>
                        <a:pt x="106" y="11"/>
                      </a:cubicBezTo>
                      <a:cubicBezTo>
                        <a:pt x="106" y="5"/>
                        <a:pt x="101" y="0"/>
                        <a:pt x="9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17" name="Freeform 6"/>
                <p:cNvSpPr/>
                <p:nvPr/>
              </p:nvSpPr>
              <p:spPr bwMode="auto">
                <a:xfrm>
                  <a:off x="1402" y="1898"/>
                  <a:ext cx="224" cy="109"/>
                </a:xfrm>
                <a:custGeom>
                  <a:avLst/>
                  <a:gdLst>
                    <a:gd name="T0" fmla="*/ 26 w 94"/>
                    <a:gd name="T1" fmla="*/ 27 h 46"/>
                    <a:gd name="T2" fmla="*/ 47 w 94"/>
                    <a:gd name="T3" fmla="*/ 46 h 46"/>
                    <a:gd name="T4" fmla="*/ 69 w 94"/>
                    <a:gd name="T5" fmla="*/ 27 h 46"/>
                    <a:gd name="T6" fmla="*/ 94 w 94"/>
                    <a:gd name="T7" fmla="*/ 0 h 46"/>
                    <a:gd name="T8" fmla="*/ 0 w 94"/>
                    <a:gd name="T9" fmla="*/ 0 h 46"/>
                    <a:gd name="T10" fmla="*/ 26 w 94"/>
                    <a:gd name="T11" fmla="*/ 27 h 46"/>
                  </a:gdLst>
                  <a:ahLst/>
                  <a:cxnLst>
                    <a:cxn ang="0">
                      <a:pos x="T0" y="T1"/>
                    </a:cxn>
                    <a:cxn ang="0">
                      <a:pos x="T2" y="T3"/>
                    </a:cxn>
                    <a:cxn ang="0">
                      <a:pos x="T4" y="T5"/>
                    </a:cxn>
                    <a:cxn ang="0">
                      <a:pos x="T6" y="T7"/>
                    </a:cxn>
                    <a:cxn ang="0">
                      <a:pos x="T8" y="T9"/>
                    </a:cxn>
                    <a:cxn ang="0">
                      <a:pos x="T10" y="T11"/>
                    </a:cxn>
                  </a:cxnLst>
                  <a:rect l="0" t="0" r="r" b="b"/>
                  <a:pathLst>
                    <a:path w="94" h="46">
                      <a:moveTo>
                        <a:pt x="26" y="27"/>
                      </a:moveTo>
                      <a:cubicBezTo>
                        <a:pt x="27" y="38"/>
                        <a:pt x="36" y="46"/>
                        <a:pt x="47" y="46"/>
                      </a:cubicBezTo>
                      <a:cubicBezTo>
                        <a:pt x="58" y="46"/>
                        <a:pt x="67" y="38"/>
                        <a:pt x="69" y="27"/>
                      </a:cubicBezTo>
                      <a:cubicBezTo>
                        <a:pt x="83" y="27"/>
                        <a:pt x="94" y="15"/>
                        <a:pt x="94" y="0"/>
                      </a:cubicBezTo>
                      <a:cubicBezTo>
                        <a:pt x="0" y="0"/>
                        <a:pt x="0" y="0"/>
                        <a:pt x="0" y="0"/>
                      </a:cubicBezTo>
                      <a:cubicBezTo>
                        <a:pt x="0" y="15"/>
                        <a:pt x="12" y="27"/>
                        <a:pt x="2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18" name="Freeform 7"/>
                <p:cNvSpPr/>
                <p:nvPr/>
              </p:nvSpPr>
              <p:spPr bwMode="auto">
                <a:xfrm>
                  <a:off x="1478" y="930"/>
                  <a:ext cx="74" cy="159"/>
                </a:xfrm>
                <a:custGeom>
                  <a:avLst/>
                  <a:gdLst>
                    <a:gd name="T0" fmla="*/ 15 w 31"/>
                    <a:gd name="T1" fmla="*/ 67 h 67"/>
                    <a:gd name="T2" fmla="*/ 31 w 31"/>
                    <a:gd name="T3" fmla="*/ 51 h 67"/>
                    <a:gd name="T4" fmla="*/ 31 w 31"/>
                    <a:gd name="T5" fmla="*/ 15 h 67"/>
                    <a:gd name="T6" fmla="*/ 15 w 31"/>
                    <a:gd name="T7" fmla="*/ 0 h 67"/>
                    <a:gd name="T8" fmla="*/ 0 w 31"/>
                    <a:gd name="T9" fmla="*/ 15 h 67"/>
                    <a:gd name="T10" fmla="*/ 0 w 31"/>
                    <a:gd name="T11" fmla="*/ 51 h 67"/>
                    <a:gd name="T12" fmla="*/ 15 w 31"/>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1" h="67">
                      <a:moveTo>
                        <a:pt x="15" y="67"/>
                      </a:moveTo>
                      <a:cubicBezTo>
                        <a:pt x="24" y="67"/>
                        <a:pt x="31" y="60"/>
                        <a:pt x="31" y="51"/>
                      </a:cubicBezTo>
                      <a:cubicBezTo>
                        <a:pt x="31" y="15"/>
                        <a:pt x="31" y="15"/>
                        <a:pt x="31" y="15"/>
                      </a:cubicBezTo>
                      <a:cubicBezTo>
                        <a:pt x="31" y="7"/>
                        <a:pt x="24" y="0"/>
                        <a:pt x="15" y="0"/>
                      </a:cubicBezTo>
                      <a:cubicBezTo>
                        <a:pt x="7" y="0"/>
                        <a:pt x="0" y="7"/>
                        <a:pt x="0" y="15"/>
                      </a:cubicBezTo>
                      <a:cubicBezTo>
                        <a:pt x="0" y="51"/>
                        <a:pt x="0" y="51"/>
                        <a:pt x="0" y="51"/>
                      </a:cubicBezTo>
                      <a:cubicBezTo>
                        <a:pt x="0" y="60"/>
                        <a:pt x="7" y="67"/>
                        <a:pt x="1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19" name="Freeform 8"/>
                <p:cNvSpPr/>
                <p:nvPr/>
              </p:nvSpPr>
              <p:spPr bwMode="auto">
                <a:xfrm>
                  <a:off x="1209" y="1009"/>
                  <a:ext cx="136" cy="149"/>
                </a:xfrm>
                <a:custGeom>
                  <a:avLst/>
                  <a:gdLst>
                    <a:gd name="T0" fmla="*/ 27 w 57"/>
                    <a:gd name="T1" fmla="*/ 56 h 63"/>
                    <a:gd name="T2" fmla="*/ 39 w 57"/>
                    <a:gd name="T3" fmla="*/ 63 h 63"/>
                    <a:gd name="T4" fmla="*/ 48 w 57"/>
                    <a:gd name="T5" fmla="*/ 60 h 63"/>
                    <a:gd name="T6" fmla="*/ 52 w 57"/>
                    <a:gd name="T7" fmla="*/ 38 h 63"/>
                    <a:gd name="T8" fmla="*/ 30 w 57"/>
                    <a:gd name="T9" fmla="*/ 9 h 63"/>
                    <a:gd name="T10" fmla="*/ 9 w 57"/>
                    <a:gd name="T11" fmla="*/ 5 h 63"/>
                    <a:gd name="T12" fmla="*/ 5 w 57"/>
                    <a:gd name="T13" fmla="*/ 27 h 63"/>
                    <a:gd name="T14" fmla="*/ 27 w 57"/>
                    <a:gd name="T15" fmla="*/ 56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3">
                      <a:moveTo>
                        <a:pt x="27" y="56"/>
                      </a:moveTo>
                      <a:cubicBezTo>
                        <a:pt x="30" y="60"/>
                        <a:pt x="34" y="63"/>
                        <a:pt x="39" y="63"/>
                      </a:cubicBezTo>
                      <a:cubicBezTo>
                        <a:pt x="42" y="63"/>
                        <a:pt x="45" y="62"/>
                        <a:pt x="48" y="60"/>
                      </a:cubicBezTo>
                      <a:cubicBezTo>
                        <a:pt x="55" y="55"/>
                        <a:pt x="57" y="45"/>
                        <a:pt x="52" y="38"/>
                      </a:cubicBezTo>
                      <a:cubicBezTo>
                        <a:pt x="30" y="9"/>
                        <a:pt x="30" y="9"/>
                        <a:pt x="30" y="9"/>
                      </a:cubicBezTo>
                      <a:cubicBezTo>
                        <a:pt x="25" y="2"/>
                        <a:pt x="16" y="0"/>
                        <a:pt x="9" y="5"/>
                      </a:cubicBezTo>
                      <a:cubicBezTo>
                        <a:pt x="2" y="10"/>
                        <a:pt x="0" y="20"/>
                        <a:pt x="5" y="27"/>
                      </a:cubicBezTo>
                      <a:lnTo>
                        <a:pt x="2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0" name="Freeform 9"/>
                <p:cNvSpPr/>
                <p:nvPr/>
              </p:nvSpPr>
              <p:spPr bwMode="auto">
                <a:xfrm>
                  <a:off x="1047" y="1232"/>
                  <a:ext cx="164" cy="107"/>
                </a:xfrm>
                <a:custGeom>
                  <a:avLst/>
                  <a:gdLst>
                    <a:gd name="T0" fmla="*/ 57 w 69"/>
                    <a:gd name="T1" fmla="*/ 14 h 45"/>
                    <a:gd name="T2" fmla="*/ 23 w 69"/>
                    <a:gd name="T3" fmla="*/ 3 h 45"/>
                    <a:gd name="T4" fmla="*/ 3 w 69"/>
                    <a:gd name="T5" fmla="*/ 13 h 45"/>
                    <a:gd name="T6" fmla="*/ 13 w 69"/>
                    <a:gd name="T7" fmla="*/ 33 h 45"/>
                    <a:gd name="T8" fmla="*/ 47 w 69"/>
                    <a:gd name="T9" fmla="*/ 44 h 45"/>
                    <a:gd name="T10" fmla="*/ 52 w 69"/>
                    <a:gd name="T11" fmla="*/ 45 h 45"/>
                    <a:gd name="T12" fmla="*/ 67 w 69"/>
                    <a:gd name="T13" fmla="*/ 34 h 45"/>
                    <a:gd name="T14" fmla="*/ 57 w 69"/>
                    <a:gd name="T15" fmla="*/ 1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5">
                      <a:moveTo>
                        <a:pt x="57" y="14"/>
                      </a:moveTo>
                      <a:cubicBezTo>
                        <a:pt x="23" y="3"/>
                        <a:pt x="23" y="3"/>
                        <a:pt x="23" y="3"/>
                      </a:cubicBezTo>
                      <a:cubicBezTo>
                        <a:pt x="14" y="0"/>
                        <a:pt x="6" y="5"/>
                        <a:pt x="3" y="13"/>
                      </a:cubicBezTo>
                      <a:cubicBezTo>
                        <a:pt x="0" y="21"/>
                        <a:pt x="5" y="30"/>
                        <a:pt x="13" y="33"/>
                      </a:cubicBezTo>
                      <a:cubicBezTo>
                        <a:pt x="47" y="44"/>
                        <a:pt x="47" y="44"/>
                        <a:pt x="47" y="44"/>
                      </a:cubicBezTo>
                      <a:cubicBezTo>
                        <a:pt x="49" y="44"/>
                        <a:pt x="50" y="45"/>
                        <a:pt x="52" y="45"/>
                      </a:cubicBezTo>
                      <a:cubicBezTo>
                        <a:pt x="59" y="45"/>
                        <a:pt x="65" y="40"/>
                        <a:pt x="67" y="34"/>
                      </a:cubicBezTo>
                      <a:cubicBezTo>
                        <a:pt x="69" y="26"/>
                        <a:pt x="65" y="17"/>
                        <a:pt x="5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1" name="Freeform 10"/>
                <p:cNvSpPr/>
                <p:nvPr/>
              </p:nvSpPr>
              <p:spPr bwMode="auto">
                <a:xfrm>
                  <a:off x="1816" y="1482"/>
                  <a:ext cx="164" cy="104"/>
                </a:xfrm>
                <a:custGeom>
                  <a:avLst/>
                  <a:gdLst>
                    <a:gd name="T0" fmla="*/ 57 w 69"/>
                    <a:gd name="T1" fmla="*/ 14 h 44"/>
                    <a:gd name="T2" fmla="*/ 22 w 69"/>
                    <a:gd name="T3" fmla="*/ 3 h 44"/>
                    <a:gd name="T4" fmla="*/ 3 w 69"/>
                    <a:gd name="T5" fmla="*/ 13 h 44"/>
                    <a:gd name="T6" fmla="*/ 13 w 69"/>
                    <a:gd name="T7" fmla="*/ 33 h 44"/>
                    <a:gd name="T8" fmla="*/ 47 w 69"/>
                    <a:gd name="T9" fmla="*/ 44 h 44"/>
                    <a:gd name="T10" fmla="*/ 52 w 69"/>
                    <a:gd name="T11" fmla="*/ 44 h 44"/>
                    <a:gd name="T12" fmla="*/ 67 w 69"/>
                    <a:gd name="T13" fmla="*/ 34 h 44"/>
                    <a:gd name="T14" fmla="*/ 57 w 69"/>
                    <a:gd name="T15" fmla="*/ 1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4">
                      <a:moveTo>
                        <a:pt x="57" y="14"/>
                      </a:moveTo>
                      <a:cubicBezTo>
                        <a:pt x="22" y="3"/>
                        <a:pt x="22" y="3"/>
                        <a:pt x="22" y="3"/>
                      </a:cubicBezTo>
                      <a:cubicBezTo>
                        <a:pt x="14" y="0"/>
                        <a:pt x="5" y="5"/>
                        <a:pt x="3" y="13"/>
                      </a:cubicBezTo>
                      <a:cubicBezTo>
                        <a:pt x="0" y="21"/>
                        <a:pt x="5" y="30"/>
                        <a:pt x="13" y="33"/>
                      </a:cubicBezTo>
                      <a:cubicBezTo>
                        <a:pt x="47" y="44"/>
                        <a:pt x="47" y="44"/>
                        <a:pt x="47" y="44"/>
                      </a:cubicBezTo>
                      <a:cubicBezTo>
                        <a:pt x="49" y="44"/>
                        <a:pt x="50" y="44"/>
                        <a:pt x="52" y="44"/>
                      </a:cubicBezTo>
                      <a:cubicBezTo>
                        <a:pt x="58" y="44"/>
                        <a:pt x="64" y="40"/>
                        <a:pt x="67" y="34"/>
                      </a:cubicBezTo>
                      <a:cubicBezTo>
                        <a:pt x="69" y="26"/>
                        <a:pt x="65" y="17"/>
                        <a:pt x="5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2" name="Freeform 11"/>
                <p:cNvSpPr/>
                <p:nvPr/>
              </p:nvSpPr>
              <p:spPr bwMode="auto">
                <a:xfrm>
                  <a:off x="1047" y="1482"/>
                  <a:ext cx="164" cy="104"/>
                </a:xfrm>
                <a:custGeom>
                  <a:avLst/>
                  <a:gdLst>
                    <a:gd name="T0" fmla="*/ 47 w 69"/>
                    <a:gd name="T1" fmla="*/ 3 h 44"/>
                    <a:gd name="T2" fmla="*/ 13 w 69"/>
                    <a:gd name="T3" fmla="*/ 14 h 44"/>
                    <a:gd name="T4" fmla="*/ 3 w 69"/>
                    <a:gd name="T5" fmla="*/ 34 h 44"/>
                    <a:gd name="T6" fmla="*/ 18 w 69"/>
                    <a:gd name="T7" fmla="*/ 44 h 44"/>
                    <a:gd name="T8" fmla="*/ 22 w 69"/>
                    <a:gd name="T9" fmla="*/ 44 h 44"/>
                    <a:gd name="T10" fmla="*/ 57 w 69"/>
                    <a:gd name="T11" fmla="*/ 33 h 44"/>
                    <a:gd name="T12" fmla="*/ 67 w 69"/>
                    <a:gd name="T13" fmla="*/ 13 h 44"/>
                    <a:gd name="T14" fmla="*/ 47 w 69"/>
                    <a:gd name="T15" fmla="*/ 3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4">
                      <a:moveTo>
                        <a:pt x="47" y="3"/>
                      </a:moveTo>
                      <a:cubicBezTo>
                        <a:pt x="13" y="14"/>
                        <a:pt x="13" y="14"/>
                        <a:pt x="13" y="14"/>
                      </a:cubicBezTo>
                      <a:cubicBezTo>
                        <a:pt x="5" y="17"/>
                        <a:pt x="0" y="26"/>
                        <a:pt x="3" y="34"/>
                      </a:cubicBezTo>
                      <a:cubicBezTo>
                        <a:pt x="5" y="40"/>
                        <a:pt x="11" y="44"/>
                        <a:pt x="18" y="44"/>
                      </a:cubicBezTo>
                      <a:cubicBezTo>
                        <a:pt x="19" y="44"/>
                        <a:pt x="21" y="44"/>
                        <a:pt x="22" y="44"/>
                      </a:cubicBezTo>
                      <a:cubicBezTo>
                        <a:pt x="57" y="33"/>
                        <a:pt x="57" y="33"/>
                        <a:pt x="57" y="33"/>
                      </a:cubicBezTo>
                      <a:cubicBezTo>
                        <a:pt x="65" y="30"/>
                        <a:pt x="69" y="21"/>
                        <a:pt x="67" y="13"/>
                      </a:cubicBezTo>
                      <a:cubicBezTo>
                        <a:pt x="64" y="5"/>
                        <a:pt x="55" y="0"/>
                        <a:pt x="4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3" name="Freeform 12"/>
                <p:cNvSpPr/>
                <p:nvPr/>
              </p:nvSpPr>
              <p:spPr bwMode="auto">
                <a:xfrm>
                  <a:off x="1816" y="1232"/>
                  <a:ext cx="164" cy="107"/>
                </a:xfrm>
                <a:custGeom>
                  <a:avLst/>
                  <a:gdLst>
                    <a:gd name="T0" fmla="*/ 18 w 69"/>
                    <a:gd name="T1" fmla="*/ 45 h 45"/>
                    <a:gd name="T2" fmla="*/ 22 w 69"/>
                    <a:gd name="T3" fmla="*/ 44 h 45"/>
                    <a:gd name="T4" fmla="*/ 57 w 69"/>
                    <a:gd name="T5" fmla="*/ 33 h 45"/>
                    <a:gd name="T6" fmla="*/ 67 w 69"/>
                    <a:gd name="T7" fmla="*/ 13 h 45"/>
                    <a:gd name="T8" fmla="*/ 47 w 69"/>
                    <a:gd name="T9" fmla="*/ 3 h 45"/>
                    <a:gd name="T10" fmla="*/ 13 w 69"/>
                    <a:gd name="T11" fmla="*/ 14 h 45"/>
                    <a:gd name="T12" fmla="*/ 3 w 69"/>
                    <a:gd name="T13" fmla="*/ 34 h 45"/>
                    <a:gd name="T14" fmla="*/ 18 w 6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5">
                      <a:moveTo>
                        <a:pt x="18" y="45"/>
                      </a:moveTo>
                      <a:cubicBezTo>
                        <a:pt x="19" y="45"/>
                        <a:pt x="21" y="44"/>
                        <a:pt x="22" y="44"/>
                      </a:cubicBezTo>
                      <a:cubicBezTo>
                        <a:pt x="57" y="33"/>
                        <a:pt x="57" y="33"/>
                        <a:pt x="57" y="33"/>
                      </a:cubicBezTo>
                      <a:cubicBezTo>
                        <a:pt x="65" y="30"/>
                        <a:pt x="69" y="21"/>
                        <a:pt x="67" y="13"/>
                      </a:cubicBezTo>
                      <a:cubicBezTo>
                        <a:pt x="64" y="5"/>
                        <a:pt x="55" y="0"/>
                        <a:pt x="47" y="3"/>
                      </a:cubicBezTo>
                      <a:cubicBezTo>
                        <a:pt x="13" y="14"/>
                        <a:pt x="13" y="14"/>
                        <a:pt x="13" y="14"/>
                      </a:cubicBezTo>
                      <a:cubicBezTo>
                        <a:pt x="5" y="17"/>
                        <a:pt x="0" y="26"/>
                        <a:pt x="3" y="34"/>
                      </a:cubicBezTo>
                      <a:cubicBezTo>
                        <a:pt x="5" y="40"/>
                        <a:pt x="11" y="45"/>
                        <a:pt x="1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4" name="Freeform 13"/>
                <p:cNvSpPr/>
                <p:nvPr/>
              </p:nvSpPr>
              <p:spPr bwMode="auto">
                <a:xfrm>
                  <a:off x="1685" y="1009"/>
                  <a:ext cx="133" cy="149"/>
                </a:xfrm>
                <a:custGeom>
                  <a:avLst/>
                  <a:gdLst>
                    <a:gd name="T0" fmla="*/ 26 w 56"/>
                    <a:gd name="T1" fmla="*/ 9 h 63"/>
                    <a:gd name="T2" fmla="*/ 5 w 56"/>
                    <a:gd name="T3" fmla="*/ 38 h 63"/>
                    <a:gd name="T4" fmla="*/ 8 w 56"/>
                    <a:gd name="T5" fmla="*/ 60 h 63"/>
                    <a:gd name="T6" fmla="*/ 17 w 56"/>
                    <a:gd name="T7" fmla="*/ 63 h 63"/>
                    <a:gd name="T8" fmla="*/ 30 w 56"/>
                    <a:gd name="T9" fmla="*/ 56 h 63"/>
                    <a:gd name="T10" fmla="*/ 51 w 56"/>
                    <a:gd name="T11" fmla="*/ 27 h 63"/>
                    <a:gd name="T12" fmla="*/ 48 w 56"/>
                    <a:gd name="T13" fmla="*/ 5 h 63"/>
                    <a:gd name="T14" fmla="*/ 26 w 56"/>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3">
                      <a:moveTo>
                        <a:pt x="26" y="9"/>
                      </a:moveTo>
                      <a:cubicBezTo>
                        <a:pt x="5" y="38"/>
                        <a:pt x="5" y="38"/>
                        <a:pt x="5" y="38"/>
                      </a:cubicBezTo>
                      <a:cubicBezTo>
                        <a:pt x="0" y="45"/>
                        <a:pt x="1" y="55"/>
                        <a:pt x="8" y="60"/>
                      </a:cubicBezTo>
                      <a:cubicBezTo>
                        <a:pt x="11" y="62"/>
                        <a:pt x="14" y="63"/>
                        <a:pt x="17" y="63"/>
                      </a:cubicBezTo>
                      <a:cubicBezTo>
                        <a:pt x="22" y="63"/>
                        <a:pt x="27" y="60"/>
                        <a:pt x="30" y="56"/>
                      </a:cubicBezTo>
                      <a:cubicBezTo>
                        <a:pt x="51" y="27"/>
                        <a:pt x="51" y="27"/>
                        <a:pt x="51" y="27"/>
                      </a:cubicBezTo>
                      <a:cubicBezTo>
                        <a:pt x="56" y="20"/>
                        <a:pt x="55" y="10"/>
                        <a:pt x="48" y="5"/>
                      </a:cubicBezTo>
                      <a:cubicBezTo>
                        <a:pt x="41" y="0"/>
                        <a:pt x="31" y="2"/>
                        <a:pt x="2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sp>
              <p:nvSpPr>
                <p:cNvPr id="25" name="Freeform 14"/>
                <p:cNvSpPr>
                  <a:spLocks noEditPoints="1"/>
                </p:cNvSpPr>
                <p:nvPr/>
              </p:nvSpPr>
              <p:spPr bwMode="auto">
                <a:xfrm>
                  <a:off x="1247" y="1146"/>
                  <a:ext cx="533" cy="647"/>
                </a:xfrm>
                <a:custGeom>
                  <a:avLst/>
                  <a:gdLst>
                    <a:gd name="T0" fmla="*/ 112 w 224"/>
                    <a:gd name="T1" fmla="*/ 0 h 272"/>
                    <a:gd name="T2" fmla="*/ 0 w 224"/>
                    <a:gd name="T3" fmla="*/ 112 h 272"/>
                    <a:gd name="T4" fmla="*/ 24 w 224"/>
                    <a:gd name="T5" fmla="*/ 182 h 272"/>
                    <a:gd name="T6" fmla="*/ 61 w 224"/>
                    <a:gd name="T7" fmla="*/ 235 h 272"/>
                    <a:gd name="T8" fmla="*/ 61 w 224"/>
                    <a:gd name="T9" fmla="*/ 272 h 272"/>
                    <a:gd name="T10" fmla="*/ 163 w 224"/>
                    <a:gd name="T11" fmla="*/ 272 h 272"/>
                    <a:gd name="T12" fmla="*/ 163 w 224"/>
                    <a:gd name="T13" fmla="*/ 236 h 272"/>
                    <a:gd name="T14" fmla="*/ 200 w 224"/>
                    <a:gd name="T15" fmla="*/ 182 h 272"/>
                    <a:gd name="T16" fmla="*/ 224 w 224"/>
                    <a:gd name="T17" fmla="*/ 112 h 272"/>
                    <a:gd name="T18" fmla="*/ 112 w 224"/>
                    <a:gd name="T19" fmla="*/ 0 h 272"/>
                    <a:gd name="T20" fmla="*/ 93 w 224"/>
                    <a:gd name="T21" fmla="*/ 51 h 272"/>
                    <a:gd name="T22" fmla="*/ 51 w 224"/>
                    <a:gd name="T23" fmla="*/ 92 h 272"/>
                    <a:gd name="T24" fmla="*/ 45 w 224"/>
                    <a:gd name="T25" fmla="*/ 99 h 272"/>
                    <a:gd name="T26" fmla="*/ 39 w 224"/>
                    <a:gd name="T27" fmla="*/ 92 h 272"/>
                    <a:gd name="T28" fmla="*/ 93 w 224"/>
                    <a:gd name="T29" fmla="*/ 38 h 272"/>
                    <a:gd name="T30" fmla="*/ 99 w 224"/>
                    <a:gd name="T31" fmla="*/ 45 h 272"/>
                    <a:gd name="T32" fmla="*/ 93 w 224"/>
                    <a:gd name="T33" fmla="*/ 5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272">
                      <a:moveTo>
                        <a:pt x="112" y="0"/>
                      </a:moveTo>
                      <a:cubicBezTo>
                        <a:pt x="50" y="0"/>
                        <a:pt x="0" y="51"/>
                        <a:pt x="0" y="112"/>
                      </a:cubicBezTo>
                      <a:cubicBezTo>
                        <a:pt x="0" y="139"/>
                        <a:pt x="9" y="162"/>
                        <a:pt x="24" y="182"/>
                      </a:cubicBezTo>
                      <a:cubicBezTo>
                        <a:pt x="37" y="198"/>
                        <a:pt x="50" y="216"/>
                        <a:pt x="61" y="235"/>
                      </a:cubicBezTo>
                      <a:cubicBezTo>
                        <a:pt x="61" y="272"/>
                        <a:pt x="61" y="272"/>
                        <a:pt x="61" y="272"/>
                      </a:cubicBezTo>
                      <a:cubicBezTo>
                        <a:pt x="163" y="272"/>
                        <a:pt x="163" y="272"/>
                        <a:pt x="163" y="272"/>
                      </a:cubicBezTo>
                      <a:cubicBezTo>
                        <a:pt x="163" y="236"/>
                        <a:pt x="163" y="236"/>
                        <a:pt x="163" y="236"/>
                      </a:cubicBezTo>
                      <a:cubicBezTo>
                        <a:pt x="174" y="218"/>
                        <a:pt x="188" y="197"/>
                        <a:pt x="200" y="182"/>
                      </a:cubicBezTo>
                      <a:cubicBezTo>
                        <a:pt x="215" y="163"/>
                        <a:pt x="224" y="139"/>
                        <a:pt x="224" y="112"/>
                      </a:cubicBezTo>
                      <a:cubicBezTo>
                        <a:pt x="224" y="51"/>
                        <a:pt x="174" y="0"/>
                        <a:pt x="112" y="0"/>
                      </a:cubicBezTo>
                      <a:close/>
                      <a:moveTo>
                        <a:pt x="93" y="51"/>
                      </a:moveTo>
                      <a:cubicBezTo>
                        <a:pt x="70" y="51"/>
                        <a:pt x="51" y="70"/>
                        <a:pt x="51" y="92"/>
                      </a:cubicBezTo>
                      <a:cubicBezTo>
                        <a:pt x="51" y="96"/>
                        <a:pt x="49" y="99"/>
                        <a:pt x="45" y="99"/>
                      </a:cubicBezTo>
                      <a:cubicBezTo>
                        <a:pt x="41" y="99"/>
                        <a:pt x="39" y="96"/>
                        <a:pt x="39" y="92"/>
                      </a:cubicBezTo>
                      <a:cubicBezTo>
                        <a:pt x="39" y="63"/>
                        <a:pt x="63" y="38"/>
                        <a:pt x="93" y="38"/>
                      </a:cubicBezTo>
                      <a:cubicBezTo>
                        <a:pt x="96" y="38"/>
                        <a:pt x="99" y="41"/>
                        <a:pt x="99" y="45"/>
                      </a:cubicBezTo>
                      <a:cubicBezTo>
                        <a:pt x="99" y="48"/>
                        <a:pt x="96" y="51"/>
                        <a:pt x="9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lgn="ctr"/>
                  <a:endParaRPr lang="zh-CN" altLang="en-US" sz="2400" dirty="0">
                    <a:latin typeface="思源黑体 CN Medium" panose="020B0600000000000000" pitchFamily="34" charset="-122"/>
                    <a:ea typeface="思源黑体 CN Medium" panose="020B0600000000000000" pitchFamily="34" charset="-122"/>
                  </a:endParaRPr>
                </a:p>
              </p:txBody>
            </p:sp>
          </p:grpSp>
        </p:grpSp>
        <p:sp>
          <p:nvSpPr>
            <p:cNvPr id="32" name="矩形 3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3353066" y="3586708"/>
              <a:ext cx="309880" cy="420370"/>
            </a:xfrm>
            <a:prstGeom prst="rect">
              <a:avLst/>
            </a:prstGeom>
            <a:noFill/>
          </p:spPr>
          <p:txBody>
            <a:bodyPr wrap="none">
              <a:spAutoFit/>
            </a:bodyPr>
            <a:lstStyle/>
            <a:p>
              <a:pPr algn="ctr">
                <a:defRPr/>
              </a:pPr>
              <a:endParaRPr lang="zh-CN" altLang="en-US" sz="2135" kern="1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40" name="矩形 39"/>
            <p:cNvSpPr/>
            <p:nvPr/>
          </p:nvSpPr>
          <p:spPr>
            <a:xfrm>
              <a:off x="2270497" y="4306481"/>
              <a:ext cx="2568001" cy="414020"/>
            </a:xfrm>
            <a:prstGeom prst="rect">
              <a:avLst/>
            </a:prstGeom>
          </p:spPr>
          <p:txBody>
            <a:bodyPr wrap="square">
              <a:spAutoFit/>
              <a:scene3d>
                <a:camera prst="orthographicFront"/>
                <a:lightRig rig="threePt" dir="t"/>
              </a:scene3d>
              <a:sp3d contourW="12700"/>
            </a:bodyPr>
            <a:lstStyle/>
            <a:p>
              <a:pPr lvl="0" algn="ctr">
                <a:lnSpc>
                  <a:spcPct val="150000"/>
                </a:lnSpc>
                <a:defRPr/>
              </a:pPr>
              <a:endParaRPr lang="en-US" altLang="zh-CN" sz="1400" dirty="0">
                <a:solidFill>
                  <a:schemeClr val="tx1">
                    <a:lumMod val="50000"/>
                    <a:lumOff val="50000"/>
                  </a:schemeClr>
                </a:solidFill>
                <a:latin typeface="思源黑体 CN Medium" panose="020B0600000000000000" pitchFamily="34" charset="-122"/>
                <a:ea typeface="思源黑体 CN Medium" panose="020B0600000000000000" pitchFamily="34" charset="-122"/>
                <a:cs typeface="+mn-ea"/>
                <a:sym typeface="+mn-lt"/>
              </a:endParaRPr>
            </a:p>
          </p:txBody>
        </p:sp>
      </p:grpSp>
      <p:sp>
        <p:nvSpPr>
          <p:cNvPr id="4" name="文本框 3"/>
          <p:cNvSpPr txBox="1"/>
          <p:nvPr/>
        </p:nvSpPr>
        <p:spPr>
          <a:xfrm>
            <a:off x="4206875" y="2296160"/>
            <a:ext cx="6736715" cy="1476375"/>
          </a:xfrm>
          <a:prstGeom prst="rect">
            <a:avLst/>
          </a:prstGeom>
          <a:noFill/>
        </p:spPr>
        <p:txBody>
          <a:bodyPr wrap="square" rtlCol="0">
            <a:spAutoFit/>
          </a:bodyPr>
          <a:lstStyle/>
          <a:p>
            <a:r>
              <a:rPr lang="zh-CN" altLang="en-US"/>
              <a:t>实验数据不可靠？</a:t>
            </a:r>
          </a:p>
          <a:p>
            <a:endParaRPr lang="zh-CN" altLang="en-US"/>
          </a:p>
          <a:p>
            <a:r>
              <a:rPr lang="zh-CN" altLang="en-US"/>
              <a:t>热力学模型本身有误？</a:t>
            </a:r>
          </a:p>
          <a:p>
            <a:endParaRPr lang="zh-CN" altLang="en-US"/>
          </a:p>
          <a:p>
            <a:r>
              <a:rPr lang="zh-CN" altLang="en-US"/>
              <a:t>简单体系（</a:t>
            </a:r>
            <a:r>
              <a:rPr lang="en-US" altLang="zh-CN"/>
              <a:t>CMS</a:t>
            </a:r>
            <a:r>
              <a:rPr lang="zh-CN" altLang="en-US"/>
              <a:t>，</a:t>
            </a:r>
            <a:r>
              <a:rPr lang="en-US" altLang="zh-CN"/>
              <a:t>CMAS</a:t>
            </a:r>
            <a:r>
              <a:rPr lang="zh-CN" altLang="en-US"/>
              <a:t>）结果直接运用至复杂的天然体系？</a:t>
            </a:r>
          </a:p>
        </p:txBody>
      </p:sp>
    </p:spTree>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建立过程</a:t>
            </a:r>
          </a:p>
        </p:txBody>
      </p:sp>
      <p:sp>
        <p:nvSpPr>
          <p:cNvPr id="3" name="文本框 2"/>
          <p:cNvSpPr txBox="1"/>
          <p:nvPr/>
        </p:nvSpPr>
        <p:spPr>
          <a:xfrm>
            <a:off x="1140460" y="997585"/>
            <a:ext cx="10258425" cy="368300"/>
          </a:xfrm>
          <a:prstGeom prst="rect">
            <a:avLst/>
          </a:prstGeom>
          <a:noFill/>
        </p:spPr>
        <p:txBody>
          <a:bodyPr wrap="square" rtlCol="0">
            <a:spAutoFit/>
          </a:bodyPr>
          <a:lstStyle/>
          <a:p>
            <a:r>
              <a:rPr lang="zh-CN" altLang="en-US"/>
              <a:t>首先基于尽可能简单的实验体系（如</a:t>
            </a:r>
            <a:r>
              <a:rPr lang="en-US" altLang="zh-CN"/>
              <a:t>CMS</a:t>
            </a:r>
            <a:r>
              <a:rPr lang="zh-CN" altLang="en-US"/>
              <a:t>）基础对转移反应进行推导。</a:t>
            </a:r>
          </a:p>
        </p:txBody>
      </p:sp>
      <p:sp>
        <p:nvSpPr>
          <p:cNvPr id="6" name="文本框 5"/>
          <p:cNvSpPr txBox="1"/>
          <p:nvPr/>
        </p:nvSpPr>
        <p:spPr>
          <a:xfrm>
            <a:off x="4458970" y="1647190"/>
            <a:ext cx="6757670" cy="700405"/>
          </a:xfrm>
          <a:prstGeom prst="rect">
            <a:avLst/>
          </a:prstGeom>
          <a:noFill/>
        </p:spPr>
        <p:txBody>
          <a:bodyPr wrap="square" rtlCol="0">
            <a:spAutoFit/>
          </a:bodyPr>
          <a:lstStyle/>
          <a:p>
            <a:r>
              <a:rPr lang="zh-CN" altLang="en-US" sz="2400"/>
              <a:t>（</a:t>
            </a:r>
            <a:r>
              <a:rPr lang="en-US" altLang="zh-CN" sz="2400"/>
              <a:t>En)</a:t>
            </a:r>
            <a:r>
              <a:rPr lang="en-US" altLang="zh-CN" sz="2400" baseline="-25000"/>
              <a:t>Opx </a:t>
            </a:r>
          </a:p>
          <a:p>
            <a:endParaRPr lang="en-US" altLang="zh-CN" sz="2400" baseline="-25000"/>
          </a:p>
        </p:txBody>
      </p:sp>
      <p:sp>
        <p:nvSpPr>
          <p:cNvPr id="7" name="文本框 6"/>
          <p:cNvSpPr txBox="1"/>
          <p:nvPr/>
        </p:nvSpPr>
        <p:spPr>
          <a:xfrm>
            <a:off x="6205855" y="1647190"/>
            <a:ext cx="3363595" cy="460375"/>
          </a:xfrm>
          <a:prstGeom prst="rect">
            <a:avLst/>
          </a:prstGeom>
          <a:noFill/>
        </p:spPr>
        <p:txBody>
          <a:bodyPr wrap="square" rtlCol="0">
            <a:spAutoFit/>
          </a:bodyPr>
          <a:lstStyle/>
          <a:p>
            <a:r>
              <a:rPr lang="en-US" altLang="zh-CN" sz="2400"/>
              <a:t>(En)</a:t>
            </a:r>
            <a:r>
              <a:rPr lang="en-US" altLang="zh-CN" sz="2400" baseline="-25000"/>
              <a:t>Cpx</a:t>
            </a:r>
          </a:p>
        </p:txBody>
      </p:sp>
      <p:sp>
        <p:nvSpPr>
          <p:cNvPr id="8" name="文本框 7"/>
          <p:cNvSpPr txBox="1"/>
          <p:nvPr/>
        </p:nvSpPr>
        <p:spPr>
          <a:xfrm>
            <a:off x="5670550" y="1708785"/>
            <a:ext cx="851535" cy="368300"/>
          </a:xfrm>
          <a:prstGeom prst="rect">
            <a:avLst/>
          </a:prstGeom>
          <a:noFill/>
        </p:spPr>
        <p:txBody>
          <a:bodyPr wrap="square" rtlCol="0">
            <a:spAutoFit/>
          </a:bodyPr>
          <a:lstStyle/>
          <a:p>
            <a:r>
              <a:rPr lang="en-US" altLang="zh-CN"/>
              <a:t>=</a:t>
            </a:r>
          </a:p>
        </p:txBody>
      </p:sp>
      <p:graphicFrame>
        <p:nvGraphicFramePr>
          <p:cNvPr id="15" name="对象 14">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54" r:id="rId5" imgW="114300" imgH="215900" progId="Equation.KSEE3">
                  <p:embed/>
                </p:oleObj>
              </mc:Choice>
              <mc:Fallback>
                <p:oleObj r:id="rId5" imgW="114300" imgH="215900" progId="Equation.KSEE3">
                  <p:embed/>
                  <p:pic>
                    <p:nvPicPr>
                      <p:cNvPr id="0" name="对象 14">
                        <a:hlinkClick r:id="" action="ppaction://ole?verb=0"/>
                      </p:cNvPr>
                      <p:cNvPicPr/>
                      <p:nvPr/>
                    </p:nvPicPr>
                    <p:blipFill>
                      <a:blip r:embed="rId6"/>
                      <a:stretch>
                        <a:fillRect/>
                      </a:stretch>
                    </p:blipFill>
                    <p:spPr>
                      <a:xfrm>
                        <a:off x="6038850" y="3321050"/>
                        <a:ext cx="114300" cy="215900"/>
                      </a:xfrm>
                      <a:prstGeom prst="rect">
                        <a:avLst/>
                      </a:prstGeom>
                    </p:spPr>
                  </p:pic>
                </p:oleObj>
              </mc:Fallback>
            </mc:AlternateContent>
          </a:graphicData>
        </a:graphic>
      </p:graphicFrame>
      <p:pic>
        <p:nvPicPr>
          <p:cNvPr id="33" name="图片 32"/>
          <p:cNvPicPr>
            <a:picLocks noChangeAspect="1"/>
          </p:cNvPicPr>
          <p:nvPr>
            <p:custDataLst>
              <p:tags r:id="rId2"/>
            </p:custDataLst>
          </p:nvPr>
        </p:nvPicPr>
        <p:blipFill>
          <a:blip r:embed="rId7"/>
          <a:stretch>
            <a:fillRect/>
          </a:stretch>
        </p:blipFill>
        <p:spPr>
          <a:xfrm>
            <a:off x="3726815" y="2756535"/>
            <a:ext cx="4234815" cy="1405255"/>
          </a:xfrm>
          <a:prstGeom prst="rect">
            <a:avLst/>
          </a:prstGeom>
        </p:spPr>
      </p:pic>
      <p:sp>
        <p:nvSpPr>
          <p:cNvPr id="34" name="文本框 33"/>
          <p:cNvSpPr txBox="1"/>
          <p:nvPr/>
        </p:nvSpPr>
        <p:spPr>
          <a:xfrm>
            <a:off x="3736975" y="4841240"/>
            <a:ext cx="7661910" cy="583565"/>
          </a:xfrm>
          <a:prstGeom prst="rect">
            <a:avLst/>
          </a:prstGeom>
          <a:noFill/>
        </p:spPr>
        <p:txBody>
          <a:bodyPr wrap="square" rtlCol="0">
            <a:spAutoFit/>
          </a:bodyPr>
          <a:lstStyle/>
          <a:p>
            <a:r>
              <a:rPr lang="en-US" altLang="zh-CN" sz="3200"/>
              <a:t>K</a:t>
            </a:r>
            <a:r>
              <a:rPr lang="en-US" altLang="zh-CN" sz="3200" baseline="-25000"/>
              <a:t>D</a:t>
            </a:r>
            <a:r>
              <a:rPr lang="en-US" altLang="zh-CN" sz="3200"/>
              <a:t>=1-Ca/(1-Na)</a:t>
            </a:r>
            <a:r>
              <a:rPr lang="en-US" altLang="zh-CN" sz="3200" baseline="-25000"/>
              <a:t>Cpx</a:t>
            </a:r>
            <a:endParaRPr lang="en-US" altLang="zh-CN" baseline="-25000"/>
          </a:p>
        </p:txBody>
      </p:sp>
    </p:spTree>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 </a:t>
            </a: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数据拟合</a:t>
            </a:r>
            <a:endParaRPr lang="en-US" altLang="zh-CN"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endParaRPr>
          </a:p>
        </p:txBody>
      </p:sp>
      <p:graphicFrame>
        <p:nvGraphicFramePr>
          <p:cNvPr id="15" name="对象 14">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078" r:id="rId6" imgW="114300" imgH="215900" progId="Equation.KSEE3">
                  <p:embed/>
                </p:oleObj>
              </mc:Choice>
              <mc:Fallback>
                <p:oleObj r:id="rId6" imgW="114300" imgH="215900" progId="Equation.KSEE3">
                  <p:embed/>
                  <p:pic>
                    <p:nvPicPr>
                      <p:cNvPr id="0" name="对象 14">
                        <a:hlinkClick r:id="" action="ppaction://ole?verb=0"/>
                      </p:cNvPr>
                      <p:cNvPicPr/>
                      <p:nvPr/>
                    </p:nvPicPr>
                    <p:blipFill>
                      <a:blip r:embed="rId7"/>
                      <a:stretch>
                        <a:fillRect/>
                      </a:stretch>
                    </p:blipFill>
                    <p:spPr>
                      <a:xfrm>
                        <a:off x="6038850" y="3321050"/>
                        <a:ext cx="114300" cy="215900"/>
                      </a:xfrm>
                      <a:prstGeom prst="rect">
                        <a:avLst/>
                      </a:prstGeom>
                    </p:spPr>
                  </p:pic>
                </p:oleObj>
              </mc:Fallback>
            </mc:AlternateContent>
          </a:graphicData>
        </a:graphic>
      </p:graphicFrame>
      <p:sp>
        <p:nvSpPr>
          <p:cNvPr id="2" name="文本框 1"/>
          <p:cNvSpPr txBox="1"/>
          <p:nvPr/>
        </p:nvSpPr>
        <p:spPr>
          <a:xfrm>
            <a:off x="1281430" y="1068705"/>
            <a:ext cx="8807450" cy="2861310"/>
          </a:xfrm>
          <a:prstGeom prst="rect">
            <a:avLst/>
          </a:prstGeom>
          <a:noFill/>
        </p:spPr>
        <p:txBody>
          <a:bodyPr wrap="square" rtlCol="0">
            <a:spAutoFit/>
          </a:bodyPr>
          <a:lstStyle/>
          <a:p>
            <a:r>
              <a:rPr lang="zh-CN" altLang="en-US"/>
              <a:t>根据 Bertrand-Mercier 的温度计,对世界各地一些地包体数据(包括中国东部德国West Eifel,法国 Massif Central和蒙古Tariat 等地的包体)进行了计算(计算时将压力值定为1.5GPa,见 Bertrand and Mercier(1985)),并将计算的温度及单斜辉石中1-Ca/(1-Na)的对数值投影到图1中发现两者在很好的性关系，这连同该温度计的检测结果(见图 4F),均说明我们的近似处理是可取的。最小二乘法拟合的结果为:</a:t>
            </a:r>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custDataLst>
              <p:tags r:id="rId2"/>
            </p:custDataLst>
          </p:nvPr>
        </p:nvPicPr>
        <p:blipFill>
          <a:blip r:embed="rId8"/>
          <a:stretch>
            <a:fillRect/>
          </a:stretch>
        </p:blipFill>
        <p:spPr>
          <a:xfrm>
            <a:off x="792480" y="2660015"/>
            <a:ext cx="5303520" cy="3735705"/>
          </a:xfrm>
          <a:prstGeom prst="rect">
            <a:avLst/>
          </a:prstGeom>
        </p:spPr>
      </p:pic>
      <p:sp>
        <p:nvSpPr>
          <p:cNvPr id="5" name="文本框 4"/>
          <p:cNvSpPr txBox="1"/>
          <p:nvPr/>
        </p:nvSpPr>
        <p:spPr>
          <a:xfrm>
            <a:off x="5293995" y="2597150"/>
            <a:ext cx="5748020" cy="1198880"/>
          </a:xfrm>
          <a:prstGeom prst="rect">
            <a:avLst/>
          </a:prstGeom>
          <a:noFill/>
        </p:spPr>
        <p:txBody>
          <a:bodyPr wrap="square" rtlCol="0">
            <a:spAutoFit/>
          </a:bodyPr>
          <a:lstStyle/>
          <a:p>
            <a:r>
              <a:rPr lang="zh-CN" altLang="en-US" sz="2400"/>
              <a:t>T(°C)=1575.1+288.64</a:t>
            </a:r>
            <a:r>
              <a:rPr lang="en-US" altLang="zh-CN" sz="2400"/>
              <a:t>*l</a:t>
            </a:r>
            <a:r>
              <a:rPr lang="zh-CN" altLang="en-US" sz="2400"/>
              <a:t>n[1-Ca/(1一Na)]</a:t>
            </a:r>
            <a:r>
              <a:rPr lang="en-US" altLang="zh-CN" sz="2400" baseline="-25000"/>
              <a:t>Cpx</a:t>
            </a:r>
            <a:endParaRPr lang="zh-CN" altLang="en-US" sz="2400"/>
          </a:p>
          <a:p>
            <a:r>
              <a:rPr lang="zh-CN" altLang="en-US" sz="2400"/>
              <a:t>R</a:t>
            </a:r>
            <a:r>
              <a:rPr lang="en-US" altLang="zh-CN" sz="2400"/>
              <a:t>^</a:t>
            </a:r>
            <a:r>
              <a:rPr lang="zh-CN" altLang="en-US" sz="2400"/>
              <a:t>z(相关系数)=0.987</a:t>
            </a:r>
          </a:p>
          <a:p>
            <a:endParaRPr lang="zh-CN" altLang="en-US" sz="2400"/>
          </a:p>
        </p:txBody>
      </p:sp>
      <p:pic>
        <p:nvPicPr>
          <p:cNvPr id="9" name="图片 8"/>
          <p:cNvPicPr>
            <a:picLocks noChangeAspect="1"/>
          </p:cNvPicPr>
          <p:nvPr>
            <p:custDataLst>
              <p:tags r:id="rId3"/>
            </p:custDataLst>
          </p:nvPr>
        </p:nvPicPr>
        <p:blipFill>
          <a:blip r:embed="rId9"/>
          <a:stretch>
            <a:fillRect/>
          </a:stretch>
        </p:blipFill>
        <p:spPr>
          <a:xfrm>
            <a:off x="8364220" y="3176270"/>
            <a:ext cx="3118485" cy="2702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364244" y="482116"/>
            <a:ext cx="11620939" cy="546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dirty="0">
                <a:solidFill>
                  <a:srgbClr val="3F7FA5"/>
                </a:solidFill>
                <a:latin typeface="思源黑体 CN Heavy" panose="020B0A00000000000000" pitchFamily="34" charset="-122"/>
                <a:ea typeface="思源黑体 CN Heavy" panose="020B0A00000000000000" pitchFamily="34" charset="-122"/>
                <a:cs typeface="Meiryo UI" panose="020B0604030504040204" pitchFamily="34" charset="-128"/>
              </a:rPr>
              <a:t>适用条件以及误差分析</a:t>
            </a:r>
          </a:p>
        </p:txBody>
      </p:sp>
      <p:graphicFrame>
        <p:nvGraphicFramePr>
          <p:cNvPr id="15" name="对象 14">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102" r:id="rId4" imgW="114300" imgH="215900" progId="Equation.KSEE3">
                  <p:embed/>
                </p:oleObj>
              </mc:Choice>
              <mc:Fallback>
                <p:oleObj r:id="rId4" imgW="114300" imgH="215900" progId="Equation.KSEE3">
                  <p:embed/>
                  <p:pic>
                    <p:nvPicPr>
                      <p:cNvPr id="0" name="对象 14">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1554480" y="1342390"/>
            <a:ext cx="10195560" cy="1198880"/>
          </a:xfrm>
          <a:prstGeom prst="rect">
            <a:avLst/>
          </a:prstGeom>
          <a:noFill/>
        </p:spPr>
        <p:txBody>
          <a:bodyPr wrap="square" rtlCol="0">
            <a:spAutoFit/>
          </a:bodyPr>
          <a:lstStyle/>
          <a:p>
            <a:r>
              <a:rPr lang="en-US" altLang="zh-CN"/>
              <a:t>Cpx </a:t>
            </a:r>
            <a:r>
              <a:rPr lang="zh-CN" altLang="en-US"/>
              <a:t>与</a:t>
            </a:r>
            <a:r>
              <a:rPr lang="en-US" altLang="zh-CN"/>
              <a:t>Opx</a:t>
            </a:r>
            <a:r>
              <a:rPr lang="zh-CN" altLang="en-US"/>
              <a:t>处于平衡态</a:t>
            </a:r>
          </a:p>
          <a:p>
            <a:r>
              <a:rPr lang="zh-CN" altLang="en-US"/>
              <a:t>依据数据来自尖晶石包体，因而公式适用于尖晶石相包体温度估计</a:t>
            </a:r>
          </a:p>
          <a:p>
            <a:r>
              <a:rPr lang="zh-CN" altLang="en-US"/>
              <a:t>含</a:t>
            </a:r>
            <a:r>
              <a:rPr lang="en-US" altLang="zh-CN"/>
              <a:t>Opx </a:t>
            </a:r>
            <a:r>
              <a:rPr lang="zh-CN" altLang="en-US"/>
              <a:t>的幔源包体如单斜辉石岩通常是岩浆成因的，但一旦和周围正常地幔达到平衡也可依据此式计算这些演示最后的固结温度</a:t>
            </a:r>
          </a:p>
        </p:txBody>
      </p:sp>
      <p:sp>
        <p:nvSpPr>
          <p:cNvPr id="6" name="文本框 5"/>
          <p:cNvSpPr txBox="1"/>
          <p:nvPr/>
        </p:nvSpPr>
        <p:spPr>
          <a:xfrm>
            <a:off x="1586230" y="2760980"/>
            <a:ext cx="8797290" cy="1753235"/>
          </a:xfrm>
          <a:prstGeom prst="rect">
            <a:avLst/>
          </a:prstGeom>
          <a:noFill/>
        </p:spPr>
        <p:txBody>
          <a:bodyPr wrap="square" rtlCol="0">
            <a:spAutoFit/>
          </a:bodyPr>
          <a:lstStyle/>
          <a:p>
            <a:r>
              <a:rPr lang="zh-CN" altLang="en-US"/>
              <a:t>温压条件记录</a:t>
            </a:r>
          </a:p>
          <a:p>
            <a:r>
              <a:rPr lang="zh-CN" altLang="en-US"/>
              <a:t>未达平衡态</a:t>
            </a:r>
          </a:p>
          <a:p>
            <a:r>
              <a:rPr lang="zh-CN" altLang="en-US"/>
              <a:t>矿物成分分析误差</a:t>
            </a:r>
          </a:p>
          <a:p>
            <a:r>
              <a:rPr lang="zh-CN" altLang="en-US"/>
              <a:t>存在少量体系外的元素产生影响</a:t>
            </a:r>
          </a:p>
          <a:p>
            <a:r>
              <a:rPr lang="zh-CN" altLang="en-US"/>
              <a:t>实验温压条件范围窄</a:t>
            </a:r>
          </a:p>
          <a:p>
            <a:r>
              <a:rPr lang="zh-CN" altLang="en-US"/>
              <a:t>热力学模型不成熟</a:t>
            </a:r>
          </a:p>
        </p:txBody>
      </p:sp>
    </p:spTree>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9345b111-055b-4d3c-a9b5-1188d53f66a3"/>
  <p:tag name="COMMONDATA" val="eyJoZGlkIjoiNjAwOGM0YWI0NDIyYjJiMTI4OTQzZTUzMDVmMDI2ZD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2661</Words>
  <Application>Microsoft Office PowerPoint</Application>
  <PresentationFormat>宽屏</PresentationFormat>
  <Paragraphs>231</Paragraphs>
  <Slides>42</Slides>
  <Notes>24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8" baseType="lpstr">
      <vt:lpstr>Helvetica Neue</vt:lpstr>
      <vt:lpstr>Söhne</vt:lpstr>
      <vt:lpstr>STIX2Text-Bold</vt:lpstr>
      <vt:lpstr>等线</vt:lpstr>
      <vt:lpstr>楷体</vt:lpstr>
      <vt:lpstr>思源黑体 CN Heavy</vt:lpstr>
      <vt:lpstr>思源黑体 CN Medium</vt:lpstr>
      <vt:lpstr>思源黑体 CN Regular</vt:lpstr>
      <vt:lpstr>宋体</vt:lpstr>
      <vt:lpstr>微软雅黑</vt:lpstr>
      <vt:lpstr>Arial</vt:lpstr>
      <vt:lpstr>Open Sans</vt:lpstr>
      <vt:lpstr>Times New Roman</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李 柯毅</cp:lastModifiedBy>
  <cp:revision>42</cp:revision>
  <dcterms:created xsi:type="dcterms:W3CDTF">2019-03-11T10:26:00Z</dcterms:created>
  <dcterms:modified xsi:type="dcterms:W3CDTF">2023-12-01T05:49:41Z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E55E782014C943F5B3AB74B558D8C877_12</vt:lpwstr>
  </property>
  <property fmtid="{D5CDD505-2E9C-101B-9397-08002B2CF9AE}" pid="3" name="KSOProductBuildVer">
    <vt:lpwstr>2052-12.1.0.15712</vt:lpwstr>
  </property>
</Properties>
</file>